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
      <p:font typeface="Raleway Medium"/>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Medium-italic.fntdata"/><Relationship Id="rId20" Type="http://schemas.openxmlformats.org/officeDocument/2006/relationships/slide" Target="slides/slide15.xml"/><Relationship Id="rId41" Type="http://schemas.openxmlformats.org/officeDocument/2006/relationships/font" Target="fonts/RalewayMedium-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39" Type="http://schemas.openxmlformats.org/officeDocument/2006/relationships/font" Target="fonts/RalewayMedium-bold.fntdata"/><Relationship Id="rId16" Type="http://schemas.openxmlformats.org/officeDocument/2006/relationships/slide" Target="slides/slide11.xml"/><Relationship Id="rId38" Type="http://schemas.openxmlformats.org/officeDocument/2006/relationships/font" Target="fonts/RalewayMedium-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bf260d41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bf260d41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bf260d41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bf260d41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bf260d41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bf260d41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c41720a02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c41720a02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6c0268748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6c0268748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bf260d415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6bf260d415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c0268748d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c0268748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c41720a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c41720a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c41720a0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c41720a0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c47e2dce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c47e2dce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c47e2dce1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c47e2dce1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6c47e2dce1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6c47e2dce1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6c2df7edf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6c2df7edf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bf37f57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bf37f57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GB"/>
              <a:t>Hospitals are key institutions they play a major role in a human’s life. </a:t>
            </a:r>
            <a:endParaRPr/>
          </a:p>
          <a:p>
            <a:pPr indent="-317500" lvl="0" marL="457200" rtl="0" algn="l">
              <a:spcBef>
                <a:spcPts val="0"/>
              </a:spcBef>
              <a:spcAft>
                <a:spcPts val="0"/>
              </a:spcAft>
              <a:buSzPts val="1400"/>
              <a:buChar char="●"/>
            </a:pPr>
            <a:r>
              <a:rPr lang="en-GB"/>
              <a:t>hospitals should be able to provide the best medical services and the best medical facility to their patients. </a:t>
            </a:r>
            <a:endParaRPr/>
          </a:p>
          <a:p>
            <a:pPr indent="-317500" lvl="0" marL="457200" rtl="0" algn="l">
              <a:spcBef>
                <a:spcPts val="0"/>
              </a:spcBef>
              <a:spcAft>
                <a:spcPts val="0"/>
              </a:spcAft>
              <a:buSzPts val="1400"/>
              <a:buChar char="●"/>
            </a:pPr>
            <a:r>
              <a:rPr lang="en-GB"/>
              <a:t>hospitals need a system that will enable their management to make effective and efficient decisions.</a:t>
            </a:r>
            <a:endParaRPr/>
          </a:p>
          <a:p>
            <a:pPr indent="-317500" lvl="0" marL="457200" rtl="0" algn="l">
              <a:spcBef>
                <a:spcPts val="0"/>
              </a:spcBef>
              <a:spcAft>
                <a:spcPts val="0"/>
              </a:spcAft>
              <a:buSzPts val="1400"/>
              <a:buChar char="●"/>
            </a:pPr>
            <a:r>
              <a:rPr lang="en-GB"/>
              <a:t>main goal is to minimize the paperwork as minimum as possible. </a:t>
            </a:r>
            <a:endParaRPr/>
          </a:p>
          <a:p>
            <a:pPr indent="-317500" lvl="0" marL="457200" rtl="0" algn="l">
              <a:spcBef>
                <a:spcPts val="0"/>
              </a:spcBef>
              <a:spcAft>
                <a:spcPts val="0"/>
              </a:spcAft>
              <a:buSzPts val="1400"/>
              <a:buChar char="●"/>
            </a:pPr>
            <a:r>
              <a:rPr lang="en-GB"/>
              <a:t>help in maintaining the patient’s information, arranging doctors &amp; nurses’ schedule, accessing patient’s records to give the best diagnosis. </a:t>
            </a:r>
            <a:endParaRPr/>
          </a:p>
          <a:p>
            <a:pPr indent="-317500" lvl="0" marL="457200" rtl="0" algn="l">
              <a:spcBef>
                <a:spcPts val="0"/>
              </a:spcBef>
              <a:spcAft>
                <a:spcPts val="0"/>
              </a:spcAft>
              <a:buSzPts val="1400"/>
              <a:buChar char="●"/>
            </a:pPr>
            <a:r>
              <a:rPr lang="en-GB"/>
              <a:t>help patients to easily access their medical files, lab results and all the information that doctors provide about their case and diagnosis. </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bf260d41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bf260d41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5" name="Shape 175"/>
        <p:cNvGrpSpPr/>
        <p:nvPr/>
      </p:nvGrpSpPr>
      <p:grpSpPr>
        <a:xfrm>
          <a:off x="0" y="0"/>
          <a:ext cx="0" cy="0"/>
          <a:chOff x="0" y="0"/>
          <a:chExt cx="0" cy="0"/>
        </a:xfrm>
      </p:grpSpPr>
      <p:pic>
        <p:nvPicPr>
          <p:cNvPr id="176" name="Google Shape;176;p18"/>
          <p:cNvPicPr preferRelativeResize="0"/>
          <p:nvPr/>
        </p:nvPicPr>
        <p:blipFill rotWithShape="1">
          <a:blip r:embed="rId3">
            <a:alphaModFix amt="70000"/>
          </a:blip>
          <a:srcRect b="21951" l="43068" r="0" t="8887"/>
          <a:stretch/>
        </p:blipFill>
        <p:spPr>
          <a:xfrm>
            <a:off x="0" y="449900"/>
            <a:ext cx="9144000" cy="4760901"/>
          </a:xfrm>
          <a:prstGeom prst="rect">
            <a:avLst/>
          </a:prstGeom>
          <a:noFill/>
          <a:ln>
            <a:noFill/>
          </a:ln>
        </p:spPr>
      </p:pic>
      <p:sp>
        <p:nvSpPr>
          <p:cNvPr id="177" name="Google Shape;177;p18"/>
          <p:cNvSpPr txBox="1"/>
          <p:nvPr>
            <p:ph idx="4294967295" type="title"/>
          </p:nvPr>
        </p:nvSpPr>
        <p:spPr>
          <a:xfrm>
            <a:off x="727650" y="1311625"/>
            <a:ext cx="7688700" cy="1824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800"/>
              <a:t>Hospital </a:t>
            </a:r>
            <a:r>
              <a:rPr lang="en-GB" sz="4800"/>
              <a:t>Management</a:t>
            </a:r>
            <a:r>
              <a:rPr lang="en-GB" sz="4800"/>
              <a:t> System </a:t>
            </a:r>
            <a:endParaRPr/>
          </a:p>
        </p:txBody>
      </p:sp>
      <p:sp>
        <p:nvSpPr>
          <p:cNvPr id="178" name="Google Shape;178;p18"/>
          <p:cNvSpPr/>
          <p:nvPr/>
        </p:nvSpPr>
        <p:spPr>
          <a:xfrm>
            <a:off x="0" y="4155550"/>
            <a:ext cx="2888400" cy="380100"/>
          </a:xfrm>
          <a:prstGeom prst="round1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8"/>
          <p:cNvSpPr txBox="1"/>
          <p:nvPr>
            <p:ph idx="4294967295" type="body"/>
          </p:nvPr>
        </p:nvSpPr>
        <p:spPr>
          <a:xfrm>
            <a:off x="118050" y="4155550"/>
            <a:ext cx="3654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solidFill>
                  <a:srgbClr val="FFFFFF"/>
                </a:solidFill>
              </a:rPr>
              <a:t>By:     </a:t>
            </a:r>
            <a:r>
              <a:rPr lang="en-GB">
                <a:solidFill>
                  <a:srgbClr val="FFFFFF"/>
                </a:solidFill>
              </a:rPr>
              <a:t>Ligia | Meenal | Rawaf </a:t>
            </a:r>
            <a:endParaRPr b="1" sz="14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27"/>
          <p:cNvSpPr txBox="1"/>
          <p:nvPr>
            <p:ph type="title"/>
          </p:nvPr>
        </p:nvSpPr>
        <p:spPr>
          <a:xfrm>
            <a:off x="578325" y="1244900"/>
            <a:ext cx="4796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Many</a:t>
            </a:r>
            <a:r>
              <a:rPr lang="en-GB"/>
              <a:t> to Many Relationships</a:t>
            </a:r>
            <a:endParaRPr/>
          </a:p>
          <a:p>
            <a:pPr indent="0" lvl="0" marL="0" rtl="0" algn="l">
              <a:spcBef>
                <a:spcPts val="0"/>
              </a:spcBef>
              <a:spcAft>
                <a:spcPts val="0"/>
              </a:spcAft>
              <a:buNone/>
            </a:pPr>
            <a:r>
              <a:rPr lang="en-GB">
                <a:solidFill>
                  <a:srgbClr val="6D9EEB"/>
                </a:solidFill>
              </a:rPr>
              <a:t>N</a:t>
            </a:r>
            <a:r>
              <a:rPr lang="en-GB">
                <a:solidFill>
                  <a:srgbClr val="6D9EEB"/>
                </a:solidFill>
              </a:rPr>
              <a:t> : M</a:t>
            </a:r>
            <a:endParaRPr>
              <a:solidFill>
                <a:srgbClr val="6D9EEB"/>
              </a:solidFill>
            </a:endParaRPr>
          </a:p>
        </p:txBody>
      </p:sp>
      <p:sp>
        <p:nvSpPr>
          <p:cNvPr id="244" name="Google Shape;244;p27"/>
          <p:cNvSpPr txBox="1"/>
          <p:nvPr>
            <p:ph idx="1" type="body"/>
          </p:nvPr>
        </p:nvSpPr>
        <p:spPr>
          <a:xfrm>
            <a:off x="399925" y="2189175"/>
            <a:ext cx="5376600" cy="220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 many-to-many relationships is a type of cardinality that refers to the relationship between two entities A and B in which</a:t>
            </a:r>
            <a:r>
              <a:rPr i="1" lang="en-GB" sz="1100"/>
              <a:t> A may contain a parent instance for which there are many children in B and vice versa</a:t>
            </a:r>
            <a:r>
              <a:rPr lang="en-GB" sz="1100"/>
              <a:t>. For example, think of A as Classes, and B as Students. A Class can have several Students, and a Student can be registered in several Classes.</a:t>
            </a:r>
            <a:endParaRPr sz="1100"/>
          </a:p>
          <a:p>
            <a:pPr indent="0" lvl="0" marL="0" rtl="0" algn="l">
              <a:lnSpc>
                <a:spcPct val="115000"/>
              </a:lnSpc>
              <a:spcBef>
                <a:spcPts val="1600"/>
              </a:spcBef>
              <a:spcAft>
                <a:spcPts val="0"/>
              </a:spcAft>
              <a:buNone/>
            </a:pPr>
            <a:r>
              <a:rPr lang="en-GB" sz="1100"/>
              <a:t>Due to the fact that many medicines can be prescribed to many treatments, it was introduced the additional entity MEDICINE_TREATMENT. The same occurs with PATIENT_TREATMENT.</a:t>
            </a:r>
            <a:endParaRPr sz="1100"/>
          </a:p>
          <a:p>
            <a:pPr indent="-298450" lvl="0" marL="457200" rtl="0" algn="l">
              <a:lnSpc>
                <a:spcPct val="150000"/>
              </a:lnSpc>
              <a:spcBef>
                <a:spcPts val="1200"/>
              </a:spcBef>
              <a:spcAft>
                <a:spcPts val="0"/>
              </a:spcAft>
              <a:buClr>
                <a:srgbClr val="000000"/>
              </a:buClr>
              <a:buSzPts val="1100"/>
              <a:buChar char="❖"/>
            </a:pPr>
            <a:r>
              <a:rPr lang="en-GB" sz="1100">
                <a:solidFill>
                  <a:srgbClr val="000000"/>
                </a:solidFill>
              </a:rPr>
              <a:t>PATIENT </a:t>
            </a:r>
            <a:r>
              <a:rPr b="1" lang="en-GB" sz="1100">
                <a:solidFill>
                  <a:srgbClr val="6D9EEB"/>
                </a:solidFill>
              </a:rPr>
              <a:t>N : M</a:t>
            </a:r>
            <a:r>
              <a:rPr lang="en-GB" sz="1100">
                <a:solidFill>
                  <a:srgbClr val="6D9EEB"/>
                </a:solidFill>
              </a:rPr>
              <a:t> </a:t>
            </a:r>
            <a:r>
              <a:rPr lang="en-GB" sz="1100">
                <a:solidFill>
                  <a:srgbClr val="000000"/>
                </a:solidFill>
              </a:rPr>
              <a:t>TREATMENT</a:t>
            </a:r>
            <a:endParaRPr sz="1100">
              <a:solidFill>
                <a:srgbClr val="000000"/>
              </a:solidFill>
            </a:endParaRPr>
          </a:p>
          <a:p>
            <a:pPr indent="-298450" lvl="0" marL="457200" rtl="0" algn="l">
              <a:lnSpc>
                <a:spcPct val="150000"/>
              </a:lnSpc>
              <a:spcBef>
                <a:spcPts val="0"/>
              </a:spcBef>
              <a:spcAft>
                <a:spcPts val="0"/>
              </a:spcAft>
              <a:buClr>
                <a:srgbClr val="000000"/>
              </a:buClr>
              <a:buSzPts val="1100"/>
              <a:buChar char="❖"/>
            </a:pPr>
            <a:r>
              <a:rPr lang="en-GB" sz="1100">
                <a:solidFill>
                  <a:srgbClr val="000000"/>
                </a:solidFill>
              </a:rPr>
              <a:t>MEDICINE </a:t>
            </a:r>
            <a:r>
              <a:rPr b="1" lang="en-GB" sz="1100">
                <a:solidFill>
                  <a:srgbClr val="6D9EEB"/>
                </a:solidFill>
              </a:rPr>
              <a:t>N : M</a:t>
            </a:r>
            <a:r>
              <a:rPr lang="en-GB" sz="1100">
                <a:solidFill>
                  <a:srgbClr val="000000"/>
                </a:solidFill>
              </a:rPr>
              <a:t> TREATMENT</a:t>
            </a:r>
            <a:endParaRPr sz="1100">
              <a:solidFill>
                <a:srgbClr val="000000"/>
              </a:solidFill>
            </a:endParaRPr>
          </a:p>
          <a:p>
            <a:pPr indent="-298450" lvl="0" marL="457200" rtl="0" algn="l">
              <a:lnSpc>
                <a:spcPct val="150000"/>
              </a:lnSpc>
              <a:spcBef>
                <a:spcPts val="0"/>
              </a:spcBef>
              <a:spcAft>
                <a:spcPts val="0"/>
              </a:spcAft>
              <a:buClr>
                <a:srgbClr val="000000"/>
              </a:buClr>
              <a:buSzPts val="1100"/>
              <a:buChar char="❖"/>
            </a:pPr>
            <a:r>
              <a:rPr lang="en-GB" sz="1100">
                <a:solidFill>
                  <a:srgbClr val="000000"/>
                </a:solidFill>
              </a:rPr>
              <a:t>DOCTOR </a:t>
            </a:r>
            <a:r>
              <a:rPr b="1" lang="en-GB" sz="1100">
                <a:solidFill>
                  <a:srgbClr val="6D9EEB"/>
                </a:solidFill>
              </a:rPr>
              <a:t>N : M</a:t>
            </a:r>
            <a:r>
              <a:rPr lang="en-GB" sz="1100">
                <a:solidFill>
                  <a:srgbClr val="000000"/>
                </a:solidFill>
              </a:rPr>
              <a:t> TREATMENT</a:t>
            </a:r>
            <a:endParaRPr sz="1100">
              <a:solidFill>
                <a:srgbClr val="000000"/>
              </a:solidFill>
            </a:endParaRPr>
          </a:p>
        </p:txBody>
      </p:sp>
      <p:pic>
        <p:nvPicPr>
          <p:cNvPr id="245" name="Google Shape;245;p27"/>
          <p:cNvPicPr preferRelativeResize="0"/>
          <p:nvPr/>
        </p:nvPicPr>
        <p:blipFill rotWithShape="1">
          <a:blip r:embed="rId3">
            <a:alphaModFix/>
          </a:blip>
          <a:srcRect b="23646" l="17809" r="18333" t="0"/>
          <a:stretch/>
        </p:blipFill>
        <p:spPr>
          <a:xfrm>
            <a:off x="5776525" y="475050"/>
            <a:ext cx="3974324" cy="3564701"/>
          </a:xfrm>
          <a:prstGeom prst="rect">
            <a:avLst/>
          </a:prstGeom>
          <a:noFill/>
          <a:ln>
            <a:noFill/>
          </a:ln>
        </p:spPr>
      </p:pic>
      <p:sp>
        <p:nvSpPr>
          <p:cNvPr id="246" name="Google Shape;246;p27"/>
          <p:cNvSpPr txBox="1"/>
          <p:nvPr/>
        </p:nvSpPr>
        <p:spPr>
          <a:xfrm>
            <a:off x="3711175" y="3929025"/>
            <a:ext cx="3671700" cy="1355400"/>
          </a:xfrm>
          <a:prstGeom prst="rect">
            <a:avLst/>
          </a:prstGeom>
          <a:noFill/>
          <a:ln>
            <a:noFill/>
          </a:ln>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rgbClr val="000000"/>
              </a:buClr>
              <a:buSzPts val="1100"/>
              <a:buFont typeface="Lato"/>
              <a:buChar char="❖"/>
            </a:pPr>
            <a:r>
              <a:rPr lang="en-GB" sz="1100">
                <a:latin typeface="Lato"/>
                <a:ea typeface="Lato"/>
                <a:cs typeface="Lato"/>
                <a:sym typeface="Lato"/>
              </a:rPr>
              <a:t>PATIENT </a:t>
            </a:r>
            <a:r>
              <a:rPr b="1" lang="en-GB" sz="1100">
                <a:solidFill>
                  <a:srgbClr val="6D9EEB"/>
                </a:solidFill>
                <a:latin typeface="Lato"/>
                <a:ea typeface="Lato"/>
                <a:cs typeface="Lato"/>
                <a:sym typeface="Lato"/>
              </a:rPr>
              <a:t>1 : N</a:t>
            </a:r>
            <a:r>
              <a:rPr lang="en-GB" sz="1100">
                <a:latin typeface="Lato"/>
                <a:ea typeface="Lato"/>
                <a:cs typeface="Lato"/>
                <a:sym typeface="Lato"/>
              </a:rPr>
              <a:t> PATIENT_RECORD</a:t>
            </a:r>
            <a:endParaRPr sz="1100">
              <a:latin typeface="Lato"/>
              <a:ea typeface="Lato"/>
              <a:cs typeface="Lato"/>
              <a:sym typeface="Lato"/>
            </a:endParaRPr>
          </a:p>
          <a:p>
            <a:pPr indent="-298450" lvl="0" marL="457200" rtl="0" algn="l">
              <a:lnSpc>
                <a:spcPct val="150000"/>
              </a:lnSpc>
              <a:spcBef>
                <a:spcPts val="0"/>
              </a:spcBef>
              <a:spcAft>
                <a:spcPts val="0"/>
              </a:spcAft>
              <a:buClr>
                <a:srgbClr val="000000"/>
              </a:buClr>
              <a:buSzPts val="1100"/>
              <a:buFont typeface="Lato"/>
              <a:buChar char="❖"/>
            </a:pPr>
            <a:r>
              <a:rPr lang="en-GB" sz="1100">
                <a:latin typeface="Lato"/>
                <a:ea typeface="Lato"/>
                <a:cs typeface="Lato"/>
                <a:sym typeface="Lato"/>
              </a:rPr>
              <a:t>MEDICINE </a:t>
            </a:r>
            <a:r>
              <a:rPr b="1" lang="en-GB" sz="1100">
                <a:solidFill>
                  <a:srgbClr val="6D9EEB"/>
                </a:solidFill>
                <a:latin typeface="Lato"/>
                <a:ea typeface="Lato"/>
                <a:cs typeface="Lato"/>
                <a:sym typeface="Lato"/>
              </a:rPr>
              <a:t>1 : N</a:t>
            </a:r>
            <a:r>
              <a:rPr lang="en-GB" sz="1100">
                <a:latin typeface="Lato"/>
                <a:ea typeface="Lato"/>
                <a:cs typeface="Lato"/>
                <a:sym typeface="Lato"/>
              </a:rPr>
              <a:t> PATIENT_RECORD</a:t>
            </a:r>
            <a:endParaRPr sz="1100">
              <a:latin typeface="Lato"/>
              <a:ea typeface="Lato"/>
              <a:cs typeface="Lato"/>
              <a:sym typeface="Lato"/>
            </a:endParaRPr>
          </a:p>
          <a:p>
            <a:pPr indent="-298450" lvl="0" marL="457200" rtl="0" algn="l">
              <a:lnSpc>
                <a:spcPct val="150000"/>
              </a:lnSpc>
              <a:spcBef>
                <a:spcPts val="0"/>
              </a:spcBef>
              <a:spcAft>
                <a:spcPts val="0"/>
              </a:spcAft>
              <a:buClr>
                <a:srgbClr val="000000"/>
              </a:buClr>
              <a:buSzPts val="1100"/>
              <a:buFont typeface="Lato"/>
              <a:buChar char="❖"/>
            </a:pPr>
            <a:r>
              <a:rPr lang="en-GB" sz="1100">
                <a:latin typeface="Lato"/>
                <a:ea typeface="Lato"/>
                <a:cs typeface="Lato"/>
                <a:sym typeface="Lato"/>
              </a:rPr>
              <a:t>TREATMENT </a:t>
            </a:r>
            <a:r>
              <a:rPr b="1" lang="en-GB" sz="1100">
                <a:solidFill>
                  <a:srgbClr val="6D9EEB"/>
                </a:solidFill>
                <a:latin typeface="Lato"/>
                <a:ea typeface="Lato"/>
                <a:cs typeface="Lato"/>
                <a:sym typeface="Lato"/>
              </a:rPr>
              <a:t>1 : N</a:t>
            </a:r>
            <a:r>
              <a:rPr lang="en-GB" sz="1100">
                <a:latin typeface="Lato"/>
                <a:ea typeface="Lato"/>
                <a:cs typeface="Lato"/>
                <a:sym typeface="Lato"/>
              </a:rPr>
              <a:t> PATIENT_RECORD</a:t>
            </a:r>
            <a:endParaRPr sz="1100">
              <a:latin typeface="Lato"/>
              <a:ea typeface="Lato"/>
              <a:cs typeface="Lato"/>
              <a:sym typeface="Lato"/>
            </a:endParaRPr>
          </a:p>
          <a:p>
            <a:pPr indent="-298450" lvl="0" marL="457200" rtl="0" algn="l">
              <a:lnSpc>
                <a:spcPct val="150000"/>
              </a:lnSpc>
              <a:spcBef>
                <a:spcPts val="0"/>
              </a:spcBef>
              <a:spcAft>
                <a:spcPts val="0"/>
              </a:spcAft>
              <a:buClr>
                <a:schemeClr val="accent1"/>
              </a:buClr>
              <a:buSzPts val="1100"/>
              <a:buFont typeface="Lato"/>
              <a:buChar char="❖"/>
            </a:pPr>
            <a:r>
              <a:rPr lang="en-GB" sz="1100">
                <a:latin typeface="Lato"/>
                <a:ea typeface="Lato"/>
                <a:cs typeface="Lato"/>
                <a:sym typeface="Lato"/>
              </a:rPr>
              <a:t>DOCTOR </a:t>
            </a:r>
            <a:r>
              <a:rPr b="1" lang="en-GB" sz="1100">
                <a:solidFill>
                  <a:srgbClr val="6D9EEB"/>
                </a:solidFill>
                <a:latin typeface="Lato"/>
                <a:ea typeface="Lato"/>
                <a:cs typeface="Lato"/>
                <a:sym typeface="Lato"/>
              </a:rPr>
              <a:t>1 : N </a:t>
            </a:r>
            <a:r>
              <a:rPr lang="en-GB" sz="1100">
                <a:latin typeface="Lato"/>
                <a:ea typeface="Lato"/>
                <a:cs typeface="Lato"/>
                <a:sym typeface="Lato"/>
              </a:rPr>
              <a:t>PATIENT_RECORD</a:t>
            </a:r>
            <a:endParaRPr sz="1100">
              <a:latin typeface="Lato"/>
              <a:ea typeface="Lato"/>
              <a:cs typeface="Lato"/>
              <a:sym typeface="Lato"/>
            </a:endParaRPr>
          </a:p>
        </p:txBody>
      </p:sp>
      <p:sp>
        <p:nvSpPr>
          <p:cNvPr id="247" name="Google Shape;247;p27"/>
          <p:cNvSpPr/>
          <p:nvPr/>
        </p:nvSpPr>
        <p:spPr>
          <a:xfrm>
            <a:off x="2973775" y="4153375"/>
            <a:ext cx="737400" cy="385200"/>
          </a:xfrm>
          <a:prstGeom prst="rightArrow">
            <a:avLst>
              <a:gd fmla="val 50000" name="adj1"/>
              <a:gd fmla="val 50000" name="adj2"/>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51" name="Shape 251"/>
        <p:cNvGrpSpPr/>
        <p:nvPr/>
      </p:nvGrpSpPr>
      <p:grpSpPr>
        <a:xfrm>
          <a:off x="0" y="0"/>
          <a:ext cx="0" cy="0"/>
          <a:chOff x="0" y="0"/>
          <a:chExt cx="0" cy="0"/>
        </a:xfrm>
      </p:grpSpPr>
      <p:sp>
        <p:nvSpPr>
          <p:cNvPr id="252" name="Google Shape;252;p28"/>
          <p:cNvSpPr txBox="1"/>
          <p:nvPr>
            <p:ph idx="4294967295" type="title"/>
          </p:nvPr>
        </p:nvSpPr>
        <p:spPr>
          <a:xfrm>
            <a:off x="499125" y="4586725"/>
            <a:ext cx="7688400" cy="3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highlight>
                  <a:srgbClr val="FFFFFF"/>
                </a:highlight>
              </a:rPr>
              <a:t>Entity Relationship Model Diagram	</a:t>
            </a:r>
            <a:endParaRPr sz="1100">
              <a:highlight>
                <a:srgbClr val="FFFFFF"/>
              </a:highlight>
            </a:endParaRPr>
          </a:p>
        </p:txBody>
      </p:sp>
      <p:pic>
        <p:nvPicPr>
          <p:cNvPr id="253" name="Google Shape;253;p28"/>
          <p:cNvPicPr preferRelativeResize="0"/>
          <p:nvPr/>
        </p:nvPicPr>
        <p:blipFill>
          <a:blip r:embed="rId3">
            <a:alphaModFix/>
          </a:blip>
          <a:stretch>
            <a:fillRect/>
          </a:stretch>
        </p:blipFill>
        <p:spPr>
          <a:xfrm>
            <a:off x="1643625" y="115275"/>
            <a:ext cx="4935799" cy="45320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Relational Model</a:t>
            </a:r>
            <a:endParaRPr/>
          </a:p>
        </p:txBody>
      </p:sp>
      <p:sp>
        <p:nvSpPr>
          <p:cNvPr id="259" name="Google Shape;259;p29"/>
          <p:cNvSpPr txBox="1"/>
          <p:nvPr>
            <p:ph idx="1" type="body"/>
          </p:nvPr>
        </p:nvSpPr>
        <p:spPr>
          <a:xfrm>
            <a:off x="1295325" y="1926475"/>
            <a:ext cx="7122900" cy="1695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t>The Relational database represents  the relation between tables. Primary key uniquely identifies the records the row of that table. Foreign key of one table is a primary of another table. Referential integrity constraints is based on the concept of Foreign Keys. Referential integrity constraint ensures that the values of one column in a table are valid based on values in another table. However, that key element in child table (FK) must exist in the parent table(PK). The advantage of the relational model are insert, select, modify and delete these operations can be performed in Relational Model and it minimizes the data redundancy issues.</a:t>
            </a:r>
            <a:endParaRPr sz="1200">
              <a:solidFill>
                <a:srgbClr val="222222"/>
              </a:solidFill>
              <a:highlight>
                <a:srgbClr val="FFFFFF"/>
              </a:highlight>
              <a:latin typeface="Arial"/>
              <a:ea typeface="Arial"/>
              <a:cs typeface="Arial"/>
              <a:sym typeface="Arial"/>
            </a:endParaRPr>
          </a:p>
          <a:p>
            <a:pPr indent="0" lvl="0" marL="0" rtl="0" algn="l">
              <a:lnSpc>
                <a:spcPct val="150000"/>
              </a:lnSpc>
              <a:spcBef>
                <a:spcPts val="1600"/>
              </a:spcBef>
              <a:spcAft>
                <a:spcPts val="1600"/>
              </a:spcAft>
              <a:buNone/>
            </a:pPr>
            <a:r>
              <a:t/>
            </a:r>
            <a:endParaRPr sz="1200">
              <a:solidFill>
                <a:srgbClr val="222222"/>
              </a:solidFill>
              <a:highlight>
                <a:srgbClr val="FFFFFF"/>
              </a:highlight>
              <a:latin typeface="Arial"/>
              <a:ea typeface="Arial"/>
              <a:cs typeface="Arial"/>
              <a:sym typeface="Arial"/>
            </a:endParaRPr>
          </a:p>
        </p:txBody>
      </p:sp>
      <p:pic>
        <p:nvPicPr>
          <p:cNvPr id="260" name="Google Shape;260;p29"/>
          <p:cNvPicPr preferRelativeResize="0"/>
          <p:nvPr/>
        </p:nvPicPr>
        <p:blipFill rotWithShape="1">
          <a:blip r:embed="rId3">
            <a:alphaModFix/>
          </a:blip>
          <a:srcRect b="36306" l="0" r="0" t="40393"/>
          <a:stretch/>
        </p:blipFill>
        <p:spPr>
          <a:xfrm>
            <a:off x="0" y="3926851"/>
            <a:ext cx="9143996" cy="1388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578325" y="1244900"/>
            <a:ext cx="4796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Tables and data types</a:t>
            </a:r>
            <a:endParaRPr>
              <a:solidFill>
                <a:srgbClr val="6D9EEB"/>
              </a:solidFill>
            </a:endParaRPr>
          </a:p>
        </p:txBody>
      </p:sp>
      <p:sp>
        <p:nvSpPr>
          <p:cNvPr id="266" name="Google Shape;266;p30"/>
          <p:cNvSpPr txBox="1"/>
          <p:nvPr>
            <p:ph idx="1" type="body"/>
          </p:nvPr>
        </p:nvSpPr>
        <p:spPr>
          <a:xfrm>
            <a:off x="4086125" y="3656000"/>
            <a:ext cx="1690500" cy="7395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1200"/>
              </a:spcBef>
              <a:spcAft>
                <a:spcPts val="0"/>
              </a:spcAft>
              <a:buClr>
                <a:srgbClr val="000000"/>
              </a:buClr>
              <a:buSzPts val="1100"/>
              <a:buChar char="❖"/>
            </a:pPr>
            <a:r>
              <a:t/>
            </a:r>
            <a:endParaRPr sz="1100">
              <a:solidFill>
                <a:srgbClr val="000000"/>
              </a:solidFill>
            </a:endParaRPr>
          </a:p>
        </p:txBody>
      </p:sp>
      <p:pic>
        <p:nvPicPr>
          <p:cNvPr id="267" name="Google Shape;267;p30"/>
          <p:cNvPicPr preferRelativeResize="0"/>
          <p:nvPr/>
        </p:nvPicPr>
        <p:blipFill>
          <a:blip r:embed="rId3">
            <a:alphaModFix/>
          </a:blip>
          <a:stretch>
            <a:fillRect/>
          </a:stretch>
        </p:blipFill>
        <p:spPr>
          <a:xfrm>
            <a:off x="3479613" y="2077250"/>
            <a:ext cx="5267325" cy="2657475"/>
          </a:xfrm>
          <a:prstGeom prst="rect">
            <a:avLst/>
          </a:prstGeom>
          <a:noFill/>
          <a:ln>
            <a:noFill/>
          </a:ln>
        </p:spPr>
      </p:pic>
      <p:pic>
        <p:nvPicPr>
          <p:cNvPr id="268" name="Google Shape;268;p30"/>
          <p:cNvPicPr preferRelativeResize="0"/>
          <p:nvPr/>
        </p:nvPicPr>
        <p:blipFill>
          <a:blip r:embed="rId4">
            <a:alphaModFix/>
          </a:blip>
          <a:stretch>
            <a:fillRect/>
          </a:stretch>
        </p:blipFill>
        <p:spPr>
          <a:xfrm>
            <a:off x="458575" y="2077250"/>
            <a:ext cx="2071034" cy="2559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Relational Design</a:t>
            </a:r>
            <a:endParaRPr/>
          </a:p>
        </p:txBody>
      </p:sp>
      <p:sp>
        <p:nvSpPr>
          <p:cNvPr id="274" name="Google Shape;274;p31"/>
          <p:cNvSpPr txBox="1"/>
          <p:nvPr>
            <p:ph idx="1" type="body"/>
          </p:nvPr>
        </p:nvSpPr>
        <p:spPr>
          <a:xfrm>
            <a:off x="519300" y="1847575"/>
            <a:ext cx="8624700" cy="35790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GB" sz="1000">
                <a:solidFill>
                  <a:srgbClr val="222222"/>
                </a:solidFill>
                <a:latin typeface="Arial"/>
                <a:ea typeface="Arial"/>
                <a:cs typeface="Arial"/>
                <a:sym typeface="Arial"/>
              </a:rPr>
              <a:t>Patient</a:t>
            </a:r>
            <a:r>
              <a:rPr lang="en-GB" sz="1000">
                <a:solidFill>
                  <a:srgbClr val="222222"/>
                </a:solidFill>
                <a:latin typeface="Arial"/>
                <a:ea typeface="Arial"/>
                <a:cs typeface="Arial"/>
                <a:sym typeface="Arial"/>
              </a:rPr>
              <a:t>(Patient_ID(PK), Patient_Name, Patient_Email, Patient_Phone,Patient_Address, Patient_DOB, Patient_Gender, Patient_Room_No)</a:t>
            </a:r>
            <a:endParaRPr sz="1000">
              <a:solidFill>
                <a:srgbClr val="222222"/>
              </a:solidFill>
              <a:latin typeface="Arial"/>
              <a:ea typeface="Arial"/>
              <a:cs typeface="Arial"/>
              <a:sym typeface="Arial"/>
            </a:endParaRPr>
          </a:p>
          <a:p>
            <a:pPr indent="0" lvl="0" marL="0" rtl="0" algn="l">
              <a:lnSpc>
                <a:spcPct val="150000"/>
              </a:lnSpc>
              <a:spcBef>
                <a:spcPts val="1600"/>
              </a:spcBef>
              <a:spcAft>
                <a:spcPts val="0"/>
              </a:spcAft>
              <a:buNone/>
            </a:pPr>
            <a:r>
              <a:rPr b="1" lang="en-GB" sz="1000">
                <a:solidFill>
                  <a:srgbClr val="222222"/>
                </a:solidFill>
                <a:latin typeface="Arial"/>
                <a:ea typeface="Arial"/>
                <a:cs typeface="Arial"/>
                <a:sym typeface="Arial"/>
              </a:rPr>
              <a:t>Appointment</a:t>
            </a:r>
            <a:r>
              <a:rPr lang="en-GB" sz="1000">
                <a:solidFill>
                  <a:srgbClr val="222222"/>
                </a:solidFill>
                <a:latin typeface="Arial"/>
                <a:ea typeface="Arial"/>
                <a:cs typeface="Arial"/>
                <a:sym typeface="Arial"/>
              </a:rPr>
              <a:t>(Patient_ID(PK, FK),Doctor_ID(PK, FK), Appointment_Date)</a:t>
            </a:r>
            <a:endParaRPr sz="1000">
              <a:solidFill>
                <a:srgbClr val="222222"/>
              </a:solidFill>
              <a:latin typeface="Arial"/>
              <a:ea typeface="Arial"/>
              <a:cs typeface="Arial"/>
              <a:sym typeface="Arial"/>
            </a:endParaRPr>
          </a:p>
          <a:p>
            <a:pPr indent="0" lvl="0" marL="0" rtl="0" algn="l">
              <a:lnSpc>
                <a:spcPct val="150000"/>
              </a:lnSpc>
              <a:spcBef>
                <a:spcPts val="1600"/>
              </a:spcBef>
              <a:spcAft>
                <a:spcPts val="0"/>
              </a:spcAft>
              <a:buNone/>
            </a:pPr>
            <a:r>
              <a:rPr b="1" lang="en-GB" sz="1000">
                <a:solidFill>
                  <a:srgbClr val="222222"/>
                </a:solidFill>
                <a:latin typeface="Arial"/>
                <a:ea typeface="Arial"/>
                <a:cs typeface="Arial"/>
                <a:sym typeface="Arial"/>
              </a:rPr>
              <a:t>Doctor</a:t>
            </a:r>
            <a:r>
              <a:rPr lang="en-GB" sz="1000">
                <a:solidFill>
                  <a:srgbClr val="222222"/>
                </a:solidFill>
                <a:latin typeface="Arial"/>
                <a:ea typeface="Arial"/>
                <a:cs typeface="Arial"/>
                <a:sym typeface="Arial"/>
              </a:rPr>
              <a:t>(Doctor_ID(PK), Doctor_Name, Doctor_Specialist, Doctor_Email, Doctor_Phone, Doctor_Work_Day, Doctor_Work_Start_Time, Doctor_Work_End_Time, Department_ID(FK))</a:t>
            </a:r>
            <a:endParaRPr sz="1000">
              <a:solidFill>
                <a:srgbClr val="222222"/>
              </a:solidFill>
              <a:latin typeface="Arial"/>
              <a:ea typeface="Arial"/>
              <a:cs typeface="Arial"/>
              <a:sym typeface="Arial"/>
            </a:endParaRPr>
          </a:p>
          <a:p>
            <a:pPr indent="0" lvl="0" marL="0" rtl="0" algn="l">
              <a:lnSpc>
                <a:spcPct val="150000"/>
              </a:lnSpc>
              <a:spcBef>
                <a:spcPts val="1600"/>
              </a:spcBef>
              <a:spcAft>
                <a:spcPts val="0"/>
              </a:spcAft>
              <a:buNone/>
            </a:pPr>
            <a:r>
              <a:rPr b="1" lang="en-GB" sz="1000">
                <a:solidFill>
                  <a:srgbClr val="222222"/>
                </a:solidFill>
                <a:latin typeface="Arial"/>
                <a:ea typeface="Arial"/>
                <a:cs typeface="Arial"/>
                <a:sym typeface="Arial"/>
              </a:rPr>
              <a:t>Department</a:t>
            </a:r>
            <a:r>
              <a:rPr lang="en-GB" sz="1000">
                <a:solidFill>
                  <a:srgbClr val="222222"/>
                </a:solidFill>
                <a:latin typeface="Arial"/>
                <a:ea typeface="Arial"/>
                <a:cs typeface="Arial"/>
                <a:sym typeface="Arial"/>
              </a:rPr>
              <a:t>(Department_ID(PK), Department_Name)</a:t>
            </a:r>
            <a:endParaRPr sz="1000">
              <a:solidFill>
                <a:srgbClr val="222222"/>
              </a:solidFill>
              <a:latin typeface="Arial"/>
              <a:ea typeface="Arial"/>
              <a:cs typeface="Arial"/>
              <a:sym typeface="Arial"/>
            </a:endParaRPr>
          </a:p>
          <a:p>
            <a:pPr indent="0" lvl="0" marL="0" rtl="0" algn="l">
              <a:lnSpc>
                <a:spcPct val="150000"/>
              </a:lnSpc>
              <a:spcBef>
                <a:spcPts val="1600"/>
              </a:spcBef>
              <a:spcAft>
                <a:spcPts val="0"/>
              </a:spcAft>
              <a:buNone/>
            </a:pPr>
            <a:r>
              <a:rPr b="1" lang="en-GB" sz="1000">
                <a:solidFill>
                  <a:srgbClr val="222222"/>
                </a:solidFill>
                <a:latin typeface="Arial"/>
                <a:ea typeface="Arial"/>
                <a:cs typeface="Arial"/>
                <a:sym typeface="Arial"/>
              </a:rPr>
              <a:t>Treatment</a:t>
            </a:r>
            <a:r>
              <a:rPr lang="en-GB" sz="1000">
                <a:solidFill>
                  <a:srgbClr val="222222"/>
                </a:solidFill>
                <a:latin typeface="Arial"/>
                <a:ea typeface="Arial"/>
                <a:cs typeface="Arial"/>
                <a:sym typeface="Arial"/>
              </a:rPr>
              <a:t>(Treatment_ID(PK), Treatment_Diagnosis)</a:t>
            </a:r>
            <a:endParaRPr sz="1000">
              <a:solidFill>
                <a:srgbClr val="222222"/>
              </a:solidFill>
              <a:latin typeface="Arial"/>
              <a:ea typeface="Arial"/>
              <a:cs typeface="Arial"/>
              <a:sym typeface="Arial"/>
            </a:endParaRPr>
          </a:p>
          <a:p>
            <a:pPr indent="0" lvl="0" marL="0" rtl="0" algn="l">
              <a:lnSpc>
                <a:spcPct val="150000"/>
              </a:lnSpc>
              <a:spcBef>
                <a:spcPts val="1600"/>
              </a:spcBef>
              <a:spcAft>
                <a:spcPts val="0"/>
              </a:spcAft>
              <a:buNone/>
            </a:pPr>
            <a:r>
              <a:rPr b="1" lang="en-GB" sz="1000">
                <a:solidFill>
                  <a:srgbClr val="222222"/>
                </a:solidFill>
                <a:latin typeface="Arial"/>
                <a:ea typeface="Arial"/>
                <a:cs typeface="Arial"/>
                <a:sym typeface="Arial"/>
              </a:rPr>
              <a:t>Medicine</a:t>
            </a:r>
            <a:r>
              <a:rPr lang="en-GB" sz="1000">
                <a:solidFill>
                  <a:srgbClr val="222222"/>
                </a:solidFill>
                <a:latin typeface="Arial"/>
                <a:ea typeface="Arial"/>
                <a:cs typeface="Arial"/>
                <a:sym typeface="Arial"/>
              </a:rPr>
              <a:t>(Medicine_ID(PK), Medicine_Name, Medicine_Description, Medicine_Cost)</a:t>
            </a:r>
            <a:endParaRPr sz="1000">
              <a:solidFill>
                <a:srgbClr val="222222"/>
              </a:solidFill>
              <a:latin typeface="Arial"/>
              <a:ea typeface="Arial"/>
              <a:cs typeface="Arial"/>
              <a:sym typeface="Arial"/>
            </a:endParaRPr>
          </a:p>
          <a:p>
            <a:pPr indent="0" lvl="0" marL="0" rtl="0" algn="l">
              <a:lnSpc>
                <a:spcPct val="150000"/>
              </a:lnSpc>
              <a:spcBef>
                <a:spcPts val="1600"/>
              </a:spcBef>
              <a:spcAft>
                <a:spcPts val="0"/>
              </a:spcAft>
              <a:buNone/>
            </a:pPr>
            <a:r>
              <a:rPr b="1" lang="en-GB" sz="1000">
                <a:solidFill>
                  <a:srgbClr val="222222"/>
                </a:solidFill>
                <a:latin typeface="Arial"/>
                <a:ea typeface="Arial"/>
                <a:cs typeface="Arial"/>
                <a:sym typeface="Arial"/>
              </a:rPr>
              <a:t>Patient_Record</a:t>
            </a:r>
            <a:r>
              <a:rPr lang="en-GB" sz="1000">
                <a:solidFill>
                  <a:srgbClr val="222222"/>
                </a:solidFill>
                <a:latin typeface="Arial"/>
                <a:ea typeface="Arial"/>
                <a:cs typeface="Arial"/>
                <a:sym typeface="Arial"/>
              </a:rPr>
              <a:t>(Patient_ID(PK, FK), Doctor_ID(PK, FK), Medicine_ID(FK), Treatment_ID(FK)</a:t>
            </a:r>
            <a:endParaRPr sz="1000">
              <a:solidFill>
                <a:srgbClr val="222222"/>
              </a:solidFill>
              <a:latin typeface="Arial"/>
              <a:ea typeface="Arial"/>
              <a:cs typeface="Arial"/>
              <a:sym typeface="Arial"/>
            </a:endParaRPr>
          </a:p>
          <a:p>
            <a:pPr indent="0" lvl="0" marL="0" rtl="0" algn="l">
              <a:lnSpc>
                <a:spcPct val="150000"/>
              </a:lnSpc>
              <a:spcBef>
                <a:spcPts val="1600"/>
              </a:spcBef>
              <a:spcAft>
                <a:spcPts val="0"/>
              </a:spcAft>
              <a:buNone/>
            </a:pPr>
            <a:r>
              <a:t/>
            </a:r>
            <a:endParaRPr sz="1200">
              <a:solidFill>
                <a:srgbClr val="222222"/>
              </a:solidFill>
              <a:latin typeface="Arial"/>
              <a:ea typeface="Arial"/>
              <a:cs typeface="Arial"/>
              <a:sym typeface="Arial"/>
            </a:endParaRPr>
          </a:p>
          <a:p>
            <a:pPr indent="0" lvl="0" marL="0" rtl="0" algn="l">
              <a:lnSpc>
                <a:spcPct val="150000"/>
              </a:lnSpc>
              <a:spcBef>
                <a:spcPts val="1600"/>
              </a:spcBef>
              <a:spcAft>
                <a:spcPts val="1600"/>
              </a:spcAft>
              <a:buNone/>
            </a:pPr>
            <a:r>
              <a:t/>
            </a: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78" name="Shape 278"/>
        <p:cNvGrpSpPr/>
        <p:nvPr/>
      </p:nvGrpSpPr>
      <p:grpSpPr>
        <a:xfrm>
          <a:off x="0" y="0"/>
          <a:ext cx="0" cy="0"/>
          <a:chOff x="0" y="0"/>
          <a:chExt cx="0" cy="0"/>
        </a:xfrm>
      </p:grpSpPr>
      <p:sp>
        <p:nvSpPr>
          <p:cNvPr id="279" name="Google Shape;279;p32"/>
          <p:cNvSpPr txBox="1"/>
          <p:nvPr>
            <p:ph idx="4294967295" type="title"/>
          </p:nvPr>
        </p:nvSpPr>
        <p:spPr>
          <a:xfrm>
            <a:off x="499125" y="4521175"/>
            <a:ext cx="7688400" cy="3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highlight>
                  <a:srgbClr val="FFFFFF"/>
                </a:highlight>
              </a:rPr>
              <a:t>Logical design</a:t>
            </a:r>
            <a:endParaRPr sz="1400">
              <a:highlight>
                <a:srgbClr val="FFFFFF"/>
              </a:highlight>
            </a:endParaRPr>
          </a:p>
        </p:txBody>
      </p:sp>
      <p:sp>
        <p:nvSpPr>
          <p:cNvPr id="280" name="Google Shape;280;p32"/>
          <p:cNvSpPr txBox="1"/>
          <p:nvPr/>
        </p:nvSpPr>
        <p:spPr>
          <a:xfrm>
            <a:off x="844425" y="761250"/>
            <a:ext cx="7267200" cy="36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281" name="Google Shape;281;p32"/>
          <p:cNvPicPr preferRelativeResize="0"/>
          <p:nvPr/>
        </p:nvPicPr>
        <p:blipFill rotWithShape="1">
          <a:blip r:embed="rId3">
            <a:alphaModFix/>
          </a:blip>
          <a:srcRect b="0" l="2143" r="2153" t="0"/>
          <a:stretch/>
        </p:blipFill>
        <p:spPr>
          <a:xfrm>
            <a:off x="2304259" y="0"/>
            <a:ext cx="4535481" cy="51434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730000" y="1318650"/>
            <a:ext cx="43752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Constraints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7" name="Google Shape;287;p33"/>
          <p:cNvSpPr txBox="1"/>
          <p:nvPr/>
        </p:nvSpPr>
        <p:spPr>
          <a:xfrm>
            <a:off x="734525" y="2008375"/>
            <a:ext cx="4831200" cy="2243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n-GB" sz="1200">
                <a:solidFill>
                  <a:srgbClr val="222222"/>
                </a:solidFill>
              </a:rPr>
              <a:t>For all the above relationships, We have enforced Referential Integrity to avoid the loss or inadvertent updating of data in the tables. Primary key in the table which are referenced in other tables as foreign keys have this integrity enforced. Also, we have applied Cascade Update, Cascade Delete so that whenever we update/delete the data in the parent table, the respective foreign key in the referenced table would get updated. </a:t>
            </a:r>
            <a:endParaRPr sz="1200">
              <a:latin typeface="Lato"/>
              <a:ea typeface="Lato"/>
              <a:cs typeface="Lato"/>
              <a:sym typeface="Lato"/>
            </a:endParaRPr>
          </a:p>
        </p:txBody>
      </p:sp>
      <p:sp>
        <p:nvSpPr>
          <p:cNvPr id="288" name="Google Shape;288;p33"/>
          <p:cNvSpPr txBox="1"/>
          <p:nvPr/>
        </p:nvSpPr>
        <p:spPr>
          <a:xfrm>
            <a:off x="734524" y="2269675"/>
            <a:ext cx="47031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latin typeface="Lato"/>
              <a:ea typeface="Lato"/>
              <a:cs typeface="Lato"/>
              <a:sym typeface="Lato"/>
            </a:endParaRPr>
          </a:p>
        </p:txBody>
      </p:sp>
      <p:pic>
        <p:nvPicPr>
          <p:cNvPr id="289" name="Google Shape;289;p33"/>
          <p:cNvPicPr preferRelativeResize="0"/>
          <p:nvPr/>
        </p:nvPicPr>
        <p:blipFill rotWithShape="1">
          <a:blip r:embed="rId3">
            <a:alphaModFix amt="79000"/>
          </a:blip>
          <a:srcRect b="0" l="0" r="59235" t="0"/>
          <a:stretch/>
        </p:blipFill>
        <p:spPr>
          <a:xfrm>
            <a:off x="6229275" y="901775"/>
            <a:ext cx="2499374" cy="3448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93" name="Shape 293"/>
        <p:cNvGrpSpPr/>
        <p:nvPr/>
      </p:nvGrpSpPr>
      <p:grpSpPr>
        <a:xfrm>
          <a:off x="0" y="0"/>
          <a:ext cx="0" cy="0"/>
          <a:chOff x="0" y="0"/>
          <a:chExt cx="0" cy="0"/>
        </a:xfrm>
      </p:grpSpPr>
      <p:sp>
        <p:nvSpPr>
          <p:cNvPr id="294" name="Google Shape;294;p34"/>
          <p:cNvSpPr txBox="1"/>
          <p:nvPr>
            <p:ph idx="4294967295" type="title"/>
          </p:nvPr>
        </p:nvSpPr>
        <p:spPr>
          <a:xfrm>
            <a:off x="499125" y="4283275"/>
            <a:ext cx="7688400" cy="5532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None/>
            </a:pPr>
            <a:r>
              <a:rPr lang="en-GB" sz="1400">
                <a:highlight>
                  <a:srgbClr val="FFFFFF"/>
                </a:highlight>
              </a:rPr>
              <a:t>Constraints</a:t>
            </a:r>
            <a:endParaRPr sz="1400">
              <a:highlight>
                <a:srgbClr val="FFFFFF"/>
              </a:highlight>
            </a:endParaRPr>
          </a:p>
        </p:txBody>
      </p:sp>
      <p:pic>
        <p:nvPicPr>
          <p:cNvPr id="295" name="Google Shape;295;p34"/>
          <p:cNvPicPr preferRelativeResize="0"/>
          <p:nvPr/>
        </p:nvPicPr>
        <p:blipFill>
          <a:blip r:embed="rId3">
            <a:alphaModFix/>
          </a:blip>
          <a:stretch>
            <a:fillRect/>
          </a:stretch>
        </p:blipFill>
        <p:spPr>
          <a:xfrm>
            <a:off x="4655050" y="725188"/>
            <a:ext cx="4488949" cy="3024024"/>
          </a:xfrm>
          <a:prstGeom prst="rect">
            <a:avLst/>
          </a:prstGeom>
          <a:noFill/>
          <a:ln>
            <a:noFill/>
          </a:ln>
        </p:spPr>
      </p:pic>
      <p:pic>
        <p:nvPicPr>
          <p:cNvPr id="296" name="Google Shape;296;p34"/>
          <p:cNvPicPr preferRelativeResize="0"/>
          <p:nvPr/>
        </p:nvPicPr>
        <p:blipFill>
          <a:blip r:embed="rId4">
            <a:alphaModFix/>
          </a:blip>
          <a:stretch>
            <a:fillRect/>
          </a:stretch>
        </p:blipFill>
        <p:spPr>
          <a:xfrm>
            <a:off x="0" y="683000"/>
            <a:ext cx="4488949" cy="3108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5"/>
          <p:cNvSpPr txBox="1"/>
          <p:nvPr>
            <p:ph type="title"/>
          </p:nvPr>
        </p:nvSpPr>
        <p:spPr>
          <a:xfrm>
            <a:off x="730000" y="1318650"/>
            <a:ext cx="43752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Validation Rules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2" name="Google Shape;302;p35"/>
          <p:cNvSpPr txBox="1"/>
          <p:nvPr/>
        </p:nvSpPr>
        <p:spPr>
          <a:xfrm>
            <a:off x="734525" y="2008375"/>
            <a:ext cx="4831200" cy="107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solidFill>
                  <a:srgbClr val="222222"/>
                </a:solidFill>
              </a:rPr>
              <a:t>We have also added validation rule ‘Is not NULL’ for several fields in our tables where we wanted to enforce no null values for the field. Example: Department_ID in the Doctor table</a:t>
            </a:r>
            <a:endParaRPr sz="1200">
              <a:solidFill>
                <a:srgbClr val="222222"/>
              </a:solidFill>
            </a:endParaRPr>
          </a:p>
          <a:p>
            <a:pPr indent="0" lvl="0" marL="0" rtl="0" algn="l">
              <a:lnSpc>
                <a:spcPct val="150000"/>
              </a:lnSpc>
              <a:spcBef>
                <a:spcPts val="1600"/>
              </a:spcBef>
              <a:spcAft>
                <a:spcPts val="1600"/>
              </a:spcAft>
              <a:buNone/>
            </a:pPr>
            <a:r>
              <a:rPr lang="en-GB" sz="1200">
                <a:solidFill>
                  <a:srgbClr val="222222"/>
                </a:solidFill>
              </a:rPr>
              <a:t>.</a:t>
            </a:r>
            <a:endParaRPr sz="1200">
              <a:latin typeface="Lato"/>
              <a:ea typeface="Lato"/>
              <a:cs typeface="Lato"/>
              <a:sym typeface="Lato"/>
            </a:endParaRPr>
          </a:p>
        </p:txBody>
      </p:sp>
      <p:sp>
        <p:nvSpPr>
          <p:cNvPr id="303" name="Google Shape;303;p35"/>
          <p:cNvSpPr txBox="1"/>
          <p:nvPr/>
        </p:nvSpPr>
        <p:spPr>
          <a:xfrm>
            <a:off x="734524" y="2269675"/>
            <a:ext cx="47031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200">
              <a:latin typeface="Lato"/>
              <a:ea typeface="Lato"/>
              <a:cs typeface="Lato"/>
              <a:sym typeface="Lato"/>
            </a:endParaRPr>
          </a:p>
        </p:txBody>
      </p:sp>
      <p:pic>
        <p:nvPicPr>
          <p:cNvPr id="304" name="Google Shape;304;p35"/>
          <p:cNvPicPr preferRelativeResize="0"/>
          <p:nvPr/>
        </p:nvPicPr>
        <p:blipFill rotWithShape="1">
          <a:blip r:embed="rId3">
            <a:alphaModFix amt="79000"/>
          </a:blip>
          <a:srcRect b="0" l="0" r="59235" t="0"/>
          <a:stretch/>
        </p:blipFill>
        <p:spPr>
          <a:xfrm>
            <a:off x="6229275" y="901775"/>
            <a:ext cx="2499374" cy="3448825"/>
          </a:xfrm>
          <a:prstGeom prst="rect">
            <a:avLst/>
          </a:prstGeom>
          <a:noFill/>
          <a:ln>
            <a:noFill/>
          </a:ln>
        </p:spPr>
      </p:pic>
      <p:pic>
        <p:nvPicPr>
          <p:cNvPr id="305" name="Google Shape;305;p35"/>
          <p:cNvPicPr preferRelativeResize="0"/>
          <p:nvPr/>
        </p:nvPicPr>
        <p:blipFill>
          <a:blip r:embed="rId4">
            <a:alphaModFix/>
          </a:blip>
          <a:stretch>
            <a:fillRect/>
          </a:stretch>
        </p:blipFill>
        <p:spPr>
          <a:xfrm>
            <a:off x="945050" y="3082675"/>
            <a:ext cx="3152775" cy="1752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9" name="Shape 309"/>
        <p:cNvGrpSpPr/>
        <p:nvPr/>
      </p:nvGrpSpPr>
      <p:grpSpPr>
        <a:xfrm>
          <a:off x="0" y="0"/>
          <a:ext cx="0" cy="0"/>
          <a:chOff x="0" y="0"/>
          <a:chExt cx="0" cy="0"/>
        </a:xfrm>
      </p:grpSpPr>
      <p:sp>
        <p:nvSpPr>
          <p:cNvPr id="310" name="Google Shape;310;p36"/>
          <p:cNvSpPr txBox="1"/>
          <p:nvPr>
            <p:ph idx="4294967295" type="title"/>
          </p:nvPr>
        </p:nvSpPr>
        <p:spPr>
          <a:xfrm>
            <a:off x="499125" y="4521175"/>
            <a:ext cx="7688400" cy="315300"/>
          </a:xfrm>
          <a:prstGeom prst="rect">
            <a:avLst/>
          </a:prstGeom>
        </p:spPr>
        <p:txBody>
          <a:bodyPr anchorCtr="0" anchor="t" bIns="91425" lIns="91425" spcFirstLastPara="1" rIns="91425" wrap="square" tIns="91425">
            <a:noAutofit/>
          </a:bodyPr>
          <a:lstStyle/>
          <a:p>
            <a:pPr indent="457200" lvl="0" marL="2743200" rtl="0" algn="l">
              <a:spcBef>
                <a:spcPts val="0"/>
              </a:spcBef>
              <a:spcAft>
                <a:spcPts val="0"/>
              </a:spcAft>
              <a:buNone/>
            </a:pPr>
            <a:r>
              <a:rPr lang="en-GB" sz="1400">
                <a:highlight>
                  <a:srgbClr val="FFFFFF"/>
                </a:highlight>
              </a:rPr>
              <a:t>Validation Rule: Is Not Null</a:t>
            </a:r>
            <a:endParaRPr sz="1400">
              <a:highlight>
                <a:srgbClr val="FFFFFF"/>
              </a:highlight>
            </a:endParaRPr>
          </a:p>
        </p:txBody>
      </p:sp>
      <p:pic>
        <p:nvPicPr>
          <p:cNvPr id="311" name="Google Shape;311;p36"/>
          <p:cNvPicPr preferRelativeResize="0"/>
          <p:nvPr/>
        </p:nvPicPr>
        <p:blipFill>
          <a:blip r:embed="rId3">
            <a:alphaModFix/>
          </a:blip>
          <a:stretch>
            <a:fillRect/>
          </a:stretch>
        </p:blipFill>
        <p:spPr>
          <a:xfrm>
            <a:off x="2123775" y="304800"/>
            <a:ext cx="3738923" cy="42163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83" name="Shape 183"/>
        <p:cNvGrpSpPr/>
        <p:nvPr/>
      </p:nvGrpSpPr>
      <p:grpSpPr>
        <a:xfrm>
          <a:off x="0" y="0"/>
          <a:ext cx="0" cy="0"/>
          <a:chOff x="0" y="0"/>
          <a:chExt cx="0" cy="0"/>
        </a:xfrm>
      </p:grpSpPr>
      <p:sp>
        <p:nvSpPr>
          <p:cNvPr id="184" name="Google Shape;184;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1C4587"/>
                </a:solidFill>
              </a:rPr>
              <a:t>TOC</a:t>
            </a:r>
            <a:endParaRPr>
              <a:solidFill>
                <a:srgbClr val="1C4587"/>
              </a:solidFill>
            </a:endParaRPr>
          </a:p>
        </p:txBody>
      </p:sp>
      <p:sp>
        <p:nvSpPr>
          <p:cNvPr id="185" name="Google Shape;185;p19"/>
          <p:cNvSpPr txBox="1"/>
          <p:nvPr>
            <p:ph idx="1" type="body"/>
          </p:nvPr>
        </p:nvSpPr>
        <p:spPr>
          <a:xfrm>
            <a:off x="1442900" y="1610975"/>
            <a:ext cx="5820300" cy="31521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rgbClr val="FFFFFF"/>
              </a:buClr>
              <a:buSzPts val="1400"/>
              <a:buFont typeface="Raleway Medium"/>
              <a:buChar char="❏"/>
            </a:pPr>
            <a:r>
              <a:rPr lang="en-GB" sz="1400">
                <a:solidFill>
                  <a:srgbClr val="FFFFFF"/>
                </a:solidFill>
                <a:latin typeface="Raleway Medium"/>
                <a:ea typeface="Raleway Medium"/>
                <a:cs typeface="Raleway Medium"/>
                <a:sym typeface="Raleway Medium"/>
              </a:rPr>
              <a:t>Introduction</a:t>
            </a:r>
            <a:endParaRPr sz="1400">
              <a:solidFill>
                <a:srgbClr val="FFFFFF"/>
              </a:solidFill>
              <a:latin typeface="Raleway Medium"/>
              <a:ea typeface="Raleway Medium"/>
              <a:cs typeface="Raleway Medium"/>
              <a:sym typeface="Raleway Medium"/>
            </a:endParaRPr>
          </a:p>
          <a:p>
            <a:pPr indent="-317500" lvl="0" marL="457200" rtl="0" algn="l">
              <a:lnSpc>
                <a:spcPct val="150000"/>
              </a:lnSpc>
              <a:spcBef>
                <a:spcPts val="0"/>
              </a:spcBef>
              <a:spcAft>
                <a:spcPts val="0"/>
              </a:spcAft>
              <a:buClr>
                <a:srgbClr val="FFFFFF"/>
              </a:buClr>
              <a:buSzPts val="1400"/>
              <a:buFont typeface="Raleway Medium"/>
              <a:buChar char="❏"/>
            </a:pPr>
            <a:r>
              <a:rPr lang="en-GB" sz="1400">
                <a:solidFill>
                  <a:srgbClr val="FFFFFF"/>
                </a:solidFill>
                <a:latin typeface="Raleway Medium"/>
                <a:ea typeface="Raleway Medium"/>
                <a:cs typeface="Raleway Medium"/>
                <a:sym typeface="Raleway Medium"/>
              </a:rPr>
              <a:t>Problem Description and Solution </a:t>
            </a:r>
            <a:endParaRPr sz="1400">
              <a:solidFill>
                <a:srgbClr val="FFFFFF"/>
              </a:solidFill>
              <a:latin typeface="Raleway Medium"/>
              <a:ea typeface="Raleway Medium"/>
              <a:cs typeface="Raleway Medium"/>
              <a:sym typeface="Raleway Medium"/>
            </a:endParaRPr>
          </a:p>
          <a:p>
            <a:pPr indent="-317500" lvl="0" marL="457200" rtl="0" algn="l">
              <a:lnSpc>
                <a:spcPct val="150000"/>
              </a:lnSpc>
              <a:spcBef>
                <a:spcPts val="0"/>
              </a:spcBef>
              <a:spcAft>
                <a:spcPts val="0"/>
              </a:spcAft>
              <a:buClr>
                <a:srgbClr val="FFFFFF"/>
              </a:buClr>
              <a:buSzPts val="1400"/>
              <a:buFont typeface="Raleway Medium"/>
              <a:buChar char="❏"/>
            </a:pPr>
            <a:r>
              <a:rPr lang="en-GB" sz="1400">
                <a:solidFill>
                  <a:srgbClr val="FFFFFF"/>
                </a:solidFill>
                <a:latin typeface="Raleway Medium"/>
                <a:ea typeface="Raleway Medium"/>
                <a:cs typeface="Raleway Medium"/>
                <a:sym typeface="Raleway Medium"/>
              </a:rPr>
              <a:t>Defining Entities and Attributes </a:t>
            </a:r>
            <a:endParaRPr sz="1400">
              <a:solidFill>
                <a:srgbClr val="FFFFFF"/>
              </a:solidFill>
              <a:latin typeface="Raleway Medium"/>
              <a:ea typeface="Raleway Medium"/>
              <a:cs typeface="Raleway Medium"/>
              <a:sym typeface="Raleway Medium"/>
            </a:endParaRPr>
          </a:p>
          <a:p>
            <a:pPr indent="-317500" lvl="1" marL="914400" rtl="0" algn="l">
              <a:lnSpc>
                <a:spcPct val="150000"/>
              </a:lnSpc>
              <a:spcBef>
                <a:spcPts val="0"/>
              </a:spcBef>
              <a:spcAft>
                <a:spcPts val="0"/>
              </a:spcAft>
              <a:buClr>
                <a:srgbClr val="FFFFFF"/>
              </a:buClr>
              <a:buSzPts val="1400"/>
              <a:buFont typeface="Raleway Medium"/>
              <a:buChar char="❏"/>
            </a:pPr>
            <a:r>
              <a:rPr lang="en-GB" sz="1400">
                <a:solidFill>
                  <a:srgbClr val="FFFFFF"/>
                </a:solidFill>
                <a:latin typeface="Raleway Medium"/>
                <a:ea typeface="Raleway Medium"/>
                <a:cs typeface="Raleway Medium"/>
                <a:sym typeface="Raleway Medium"/>
              </a:rPr>
              <a:t>Entity Relationship Diagram</a:t>
            </a:r>
            <a:endParaRPr sz="1400">
              <a:solidFill>
                <a:srgbClr val="FFFFFF"/>
              </a:solidFill>
              <a:latin typeface="Raleway Medium"/>
              <a:ea typeface="Raleway Medium"/>
              <a:cs typeface="Raleway Medium"/>
              <a:sym typeface="Raleway Medium"/>
            </a:endParaRPr>
          </a:p>
          <a:p>
            <a:pPr indent="-317500" lvl="0" marL="457200" rtl="0" algn="l">
              <a:lnSpc>
                <a:spcPct val="150000"/>
              </a:lnSpc>
              <a:spcBef>
                <a:spcPts val="0"/>
              </a:spcBef>
              <a:spcAft>
                <a:spcPts val="0"/>
              </a:spcAft>
              <a:buClr>
                <a:srgbClr val="FFFFFF"/>
              </a:buClr>
              <a:buSzPts val="1400"/>
              <a:buFont typeface="Raleway Medium"/>
              <a:buChar char="❏"/>
            </a:pPr>
            <a:r>
              <a:rPr lang="en-GB" sz="1400">
                <a:solidFill>
                  <a:srgbClr val="FFFFFF"/>
                </a:solidFill>
                <a:latin typeface="Raleway Medium"/>
                <a:ea typeface="Raleway Medium"/>
                <a:cs typeface="Raleway Medium"/>
                <a:sym typeface="Raleway Medium"/>
              </a:rPr>
              <a:t>Relational Database</a:t>
            </a:r>
            <a:endParaRPr sz="1400">
              <a:solidFill>
                <a:srgbClr val="FFFFFF"/>
              </a:solidFill>
              <a:latin typeface="Raleway Medium"/>
              <a:ea typeface="Raleway Medium"/>
              <a:cs typeface="Raleway Medium"/>
              <a:sym typeface="Raleway Medium"/>
            </a:endParaRPr>
          </a:p>
          <a:p>
            <a:pPr indent="-317500" lvl="1" marL="914400" rtl="0" algn="l">
              <a:lnSpc>
                <a:spcPct val="150000"/>
              </a:lnSpc>
              <a:spcBef>
                <a:spcPts val="0"/>
              </a:spcBef>
              <a:spcAft>
                <a:spcPts val="0"/>
              </a:spcAft>
              <a:buClr>
                <a:srgbClr val="FFFFFF"/>
              </a:buClr>
              <a:buSzPts val="1400"/>
              <a:buFont typeface="Raleway Medium"/>
              <a:buChar char="❏"/>
            </a:pPr>
            <a:r>
              <a:rPr lang="en-GB" sz="1400">
                <a:solidFill>
                  <a:srgbClr val="FFFFFF"/>
                </a:solidFill>
                <a:latin typeface="Raleway Medium"/>
                <a:ea typeface="Raleway Medium"/>
                <a:cs typeface="Raleway Medium"/>
                <a:sym typeface="Raleway Medium"/>
              </a:rPr>
              <a:t>Relational Design </a:t>
            </a:r>
            <a:endParaRPr sz="1400">
              <a:solidFill>
                <a:srgbClr val="FFFFFF"/>
              </a:solidFill>
              <a:latin typeface="Raleway Medium"/>
              <a:ea typeface="Raleway Medium"/>
              <a:cs typeface="Raleway Medium"/>
              <a:sym typeface="Raleway Medium"/>
            </a:endParaRPr>
          </a:p>
          <a:p>
            <a:pPr indent="-317500" lvl="1" marL="914400" rtl="0" algn="l">
              <a:lnSpc>
                <a:spcPct val="150000"/>
              </a:lnSpc>
              <a:spcBef>
                <a:spcPts val="0"/>
              </a:spcBef>
              <a:spcAft>
                <a:spcPts val="0"/>
              </a:spcAft>
              <a:buClr>
                <a:srgbClr val="FFFFFF"/>
              </a:buClr>
              <a:buSzPts val="1400"/>
              <a:buFont typeface="Raleway Medium"/>
              <a:buChar char="❏"/>
            </a:pPr>
            <a:r>
              <a:rPr lang="en-GB" sz="1400">
                <a:solidFill>
                  <a:srgbClr val="FFFFFF"/>
                </a:solidFill>
                <a:latin typeface="Raleway Medium"/>
                <a:ea typeface="Raleway Medium"/>
                <a:cs typeface="Raleway Medium"/>
                <a:sym typeface="Raleway Medium"/>
              </a:rPr>
              <a:t>Constraints </a:t>
            </a:r>
            <a:endParaRPr sz="1400">
              <a:solidFill>
                <a:srgbClr val="FFFFFF"/>
              </a:solidFill>
              <a:latin typeface="Raleway Medium"/>
              <a:ea typeface="Raleway Medium"/>
              <a:cs typeface="Raleway Medium"/>
              <a:sym typeface="Raleway Medium"/>
            </a:endParaRPr>
          </a:p>
          <a:p>
            <a:pPr indent="-317500" lvl="1" marL="914400" rtl="0" algn="l">
              <a:lnSpc>
                <a:spcPct val="150000"/>
              </a:lnSpc>
              <a:spcBef>
                <a:spcPts val="0"/>
              </a:spcBef>
              <a:spcAft>
                <a:spcPts val="0"/>
              </a:spcAft>
              <a:buClr>
                <a:srgbClr val="FFFFFF"/>
              </a:buClr>
              <a:buSzPts val="1400"/>
              <a:buFont typeface="Raleway Medium"/>
              <a:buChar char="❏"/>
            </a:pPr>
            <a:r>
              <a:rPr lang="en-GB" sz="1400">
                <a:solidFill>
                  <a:srgbClr val="FFFFFF"/>
                </a:solidFill>
                <a:latin typeface="Raleway Medium"/>
                <a:ea typeface="Raleway Medium"/>
                <a:cs typeface="Raleway Medium"/>
                <a:sym typeface="Raleway Medium"/>
              </a:rPr>
              <a:t>Validation Rules </a:t>
            </a:r>
            <a:endParaRPr sz="1400">
              <a:solidFill>
                <a:srgbClr val="FFFFFF"/>
              </a:solidFill>
              <a:latin typeface="Raleway Medium"/>
              <a:ea typeface="Raleway Medium"/>
              <a:cs typeface="Raleway Medium"/>
              <a:sym typeface="Raleway Medium"/>
            </a:endParaRPr>
          </a:p>
          <a:p>
            <a:pPr indent="-317500" lvl="0" marL="457200" rtl="0" algn="l">
              <a:lnSpc>
                <a:spcPct val="150000"/>
              </a:lnSpc>
              <a:spcBef>
                <a:spcPts val="0"/>
              </a:spcBef>
              <a:spcAft>
                <a:spcPts val="0"/>
              </a:spcAft>
              <a:buClr>
                <a:srgbClr val="FFFFFF"/>
              </a:buClr>
              <a:buSzPts val="1400"/>
              <a:buFont typeface="Raleway Medium"/>
              <a:buChar char="❏"/>
            </a:pPr>
            <a:r>
              <a:rPr lang="en-GB" sz="1400">
                <a:solidFill>
                  <a:srgbClr val="FFFFFF"/>
                </a:solidFill>
                <a:latin typeface="Raleway Medium"/>
                <a:ea typeface="Raleway Medium"/>
                <a:cs typeface="Raleway Medium"/>
                <a:sym typeface="Raleway Medium"/>
              </a:rPr>
              <a:t>Queries  </a:t>
            </a:r>
            <a:endParaRPr sz="1400">
              <a:solidFill>
                <a:srgbClr val="FFFFFF"/>
              </a:solidFill>
              <a:latin typeface="Raleway Medium"/>
              <a:ea typeface="Raleway Medium"/>
              <a:cs typeface="Raleway Medium"/>
              <a:sym typeface="Raleway Medium"/>
            </a:endParaRPr>
          </a:p>
          <a:p>
            <a:pPr indent="-317500" lvl="0" marL="457200" rtl="0" algn="l">
              <a:lnSpc>
                <a:spcPct val="150000"/>
              </a:lnSpc>
              <a:spcBef>
                <a:spcPts val="0"/>
              </a:spcBef>
              <a:spcAft>
                <a:spcPts val="0"/>
              </a:spcAft>
              <a:buClr>
                <a:srgbClr val="FFFFFF"/>
              </a:buClr>
              <a:buSzPts val="1400"/>
              <a:buFont typeface="Raleway Medium"/>
              <a:buChar char="❏"/>
            </a:pPr>
            <a:r>
              <a:rPr lang="en-GB" sz="1400">
                <a:solidFill>
                  <a:srgbClr val="FFFFFF"/>
                </a:solidFill>
                <a:latin typeface="Raleway Medium"/>
                <a:ea typeface="Raleway Medium"/>
                <a:cs typeface="Raleway Medium"/>
                <a:sym typeface="Raleway Medium"/>
              </a:rPr>
              <a:t>Report</a:t>
            </a:r>
            <a:endParaRPr sz="1400">
              <a:solidFill>
                <a:srgbClr val="FFFFFF"/>
              </a:solidFill>
              <a:latin typeface="Raleway Medium"/>
              <a:ea typeface="Raleway Medium"/>
              <a:cs typeface="Raleway Medium"/>
              <a:sym typeface="Raleway Medium"/>
            </a:endParaRPr>
          </a:p>
          <a:p>
            <a:pPr indent="0" lvl="0" marL="0" rtl="0" algn="l">
              <a:spcBef>
                <a:spcPts val="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Queries  </a:t>
            </a:r>
            <a:endParaRPr sz="800"/>
          </a:p>
        </p:txBody>
      </p:sp>
      <p:sp>
        <p:nvSpPr>
          <p:cNvPr id="317" name="Google Shape;317;p37"/>
          <p:cNvSpPr txBox="1"/>
          <p:nvPr>
            <p:ph idx="1" type="body"/>
          </p:nvPr>
        </p:nvSpPr>
        <p:spPr>
          <a:xfrm>
            <a:off x="653775" y="1712525"/>
            <a:ext cx="1092600" cy="4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SQL:</a:t>
            </a:r>
            <a:endParaRPr sz="1400"/>
          </a:p>
          <a:p>
            <a:pPr indent="0" lvl="0" marL="0" rtl="0" algn="l">
              <a:spcBef>
                <a:spcPts val="1600"/>
              </a:spcBef>
              <a:spcAft>
                <a:spcPts val="1600"/>
              </a:spcAft>
              <a:buNone/>
            </a:pPr>
            <a:r>
              <a:t/>
            </a:r>
            <a:endParaRPr/>
          </a:p>
        </p:txBody>
      </p:sp>
      <p:sp>
        <p:nvSpPr>
          <p:cNvPr id="318" name="Google Shape;318;p37"/>
          <p:cNvSpPr/>
          <p:nvPr/>
        </p:nvSpPr>
        <p:spPr>
          <a:xfrm>
            <a:off x="413025" y="1844225"/>
            <a:ext cx="268200" cy="1464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rPr>
              <a:t>1</a:t>
            </a:r>
            <a:endParaRPr sz="1200">
              <a:solidFill>
                <a:srgbClr val="FFFFFF"/>
              </a:solidFill>
            </a:endParaRPr>
          </a:p>
        </p:txBody>
      </p:sp>
      <p:sp>
        <p:nvSpPr>
          <p:cNvPr id="319" name="Google Shape;319;p37"/>
          <p:cNvSpPr txBox="1"/>
          <p:nvPr/>
        </p:nvSpPr>
        <p:spPr>
          <a:xfrm>
            <a:off x="1441575" y="2144400"/>
            <a:ext cx="5180400" cy="108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4A86E8"/>
                </a:solidFill>
              </a:rPr>
              <a:t>SELECT</a:t>
            </a:r>
            <a:r>
              <a:rPr lang="en-GB"/>
              <a:t> *</a:t>
            </a:r>
            <a:endParaRPr/>
          </a:p>
          <a:p>
            <a:pPr indent="0" lvl="0" marL="0" rtl="0" algn="l">
              <a:lnSpc>
                <a:spcPct val="150000"/>
              </a:lnSpc>
              <a:spcBef>
                <a:spcPts val="0"/>
              </a:spcBef>
              <a:spcAft>
                <a:spcPts val="0"/>
              </a:spcAft>
              <a:buNone/>
            </a:pPr>
            <a:r>
              <a:rPr lang="en-GB">
                <a:solidFill>
                  <a:srgbClr val="4A86E8"/>
                </a:solidFill>
              </a:rPr>
              <a:t>FROM</a:t>
            </a:r>
            <a:r>
              <a:rPr lang="en-GB"/>
              <a:t> DOCTOR </a:t>
            </a:r>
            <a:endParaRPr/>
          </a:p>
          <a:p>
            <a:pPr indent="0" lvl="0" marL="0" rtl="0" algn="l">
              <a:lnSpc>
                <a:spcPct val="150000"/>
              </a:lnSpc>
              <a:spcBef>
                <a:spcPts val="0"/>
              </a:spcBef>
              <a:spcAft>
                <a:spcPts val="0"/>
              </a:spcAft>
              <a:buNone/>
            </a:pPr>
            <a:r>
              <a:rPr lang="en-GB">
                <a:solidFill>
                  <a:srgbClr val="4A86E8"/>
                </a:solidFill>
              </a:rPr>
              <a:t>WHERE</a:t>
            </a:r>
            <a:r>
              <a:rPr lang="en-GB"/>
              <a:t> Doctor_SPECIALIST IN( 'General Physician','Dentist');</a:t>
            </a:r>
            <a:endParaRPr/>
          </a:p>
        </p:txBody>
      </p:sp>
      <p:pic>
        <p:nvPicPr>
          <p:cNvPr id="320" name="Google Shape;320;p37"/>
          <p:cNvPicPr preferRelativeResize="0"/>
          <p:nvPr/>
        </p:nvPicPr>
        <p:blipFill>
          <a:blip r:embed="rId3">
            <a:alphaModFix/>
          </a:blip>
          <a:stretch>
            <a:fillRect/>
          </a:stretch>
        </p:blipFill>
        <p:spPr>
          <a:xfrm>
            <a:off x="122550" y="3817574"/>
            <a:ext cx="9143999" cy="1017576"/>
          </a:xfrm>
          <a:prstGeom prst="rect">
            <a:avLst/>
          </a:prstGeom>
          <a:noFill/>
          <a:ln>
            <a:noFill/>
          </a:ln>
        </p:spPr>
      </p:pic>
      <p:sp>
        <p:nvSpPr>
          <p:cNvPr id="321" name="Google Shape;321;p37"/>
          <p:cNvSpPr/>
          <p:nvPr/>
        </p:nvSpPr>
        <p:spPr>
          <a:xfrm>
            <a:off x="323075" y="3354425"/>
            <a:ext cx="330600" cy="258600"/>
          </a:xfrm>
          <a:prstGeom prst="striped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7"/>
          <p:cNvSpPr txBox="1"/>
          <p:nvPr>
            <p:ph idx="1" type="body"/>
          </p:nvPr>
        </p:nvSpPr>
        <p:spPr>
          <a:xfrm>
            <a:off x="653775" y="3278825"/>
            <a:ext cx="1092600" cy="4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Result:</a:t>
            </a:r>
            <a:endParaRPr sz="1400"/>
          </a:p>
          <a:p>
            <a:pPr indent="0" lvl="0" marL="0" rtl="0" algn="l">
              <a:spcBef>
                <a:spcPts val="1600"/>
              </a:spcBef>
              <a:spcAft>
                <a:spcPts val="1600"/>
              </a:spcAft>
              <a:buNone/>
            </a:pPr>
            <a:r>
              <a:t/>
            </a:r>
            <a:endParaRPr/>
          </a:p>
        </p:txBody>
      </p:sp>
      <p:sp>
        <p:nvSpPr>
          <p:cNvPr id="323" name="Google Shape;323;p37"/>
          <p:cNvSpPr txBox="1"/>
          <p:nvPr/>
        </p:nvSpPr>
        <p:spPr>
          <a:xfrm>
            <a:off x="1135650" y="1712525"/>
            <a:ext cx="6720300" cy="67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Number of doctors who their specialist is either “ General Physician” or “Dentist”: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Queries  </a:t>
            </a:r>
            <a:endParaRPr sz="800"/>
          </a:p>
        </p:txBody>
      </p:sp>
      <p:sp>
        <p:nvSpPr>
          <p:cNvPr id="329" name="Google Shape;329;p38"/>
          <p:cNvSpPr txBox="1"/>
          <p:nvPr>
            <p:ph idx="1" type="body"/>
          </p:nvPr>
        </p:nvSpPr>
        <p:spPr>
          <a:xfrm>
            <a:off x="653775" y="1712525"/>
            <a:ext cx="1092600" cy="4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SQL:</a:t>
            </a:r>
            <a:endParaRPr sz="1400"/>
          </a:p>
          <a:p>
            <a:pPr indent="0" lvl="0" marL="0" rtl="0" algn="l">
              <a:spcBef>
                <a:spcPts val="1600"/>
              </a:spcBef>
              <a:spcAft>
                <a:spcPts val="1600"/>
              </a:spcAft>
              <a:buNone/>
            </a:pPr>
            <a:r>
              <a:t/>
            </a:r>
            <a:endParaRPr/>
          </a:p>
        </p:txBody>
      </p:sp>
      <p:sp>
        <p:nvSpPr>
          <p:cNvPr id="330" name="Google Shape;330;p38"/>
          <p:cNvSpPr/>
          <p:nvPr/>
        </p:nvSpPr>
        <p:spPr>
          <a:xfrm>
            <a:off x="413025" y="1844225"/>
            <a:ext cx="268200" cy="1464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rPr>
              <a:t>2</a:t>
            </a:r>
            <a:endParaRPr sz="1200">
              <a:solidFill>
                <a:srgbClr val="FFFFFF"/>
              </a:solidFill>
            </a:endParaRPr>
          </a:p>
        </p:txBody>
      </p:sp>
      <p:sp>
        <p:nvSpPr>
          <p:cNvPr id="331" name="Google Shape;331;p38"/>
          <p:cNvSpPr txBox="1"/>
          <p:nvPr/>
        </p:nvSpPr>
        <p:spPr>
          <a:xfrm>
            <a:off x="1441575" y="2144400"/>
            <a:ext cx="5180400" cy="1085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4A86E8"/>
                </a:solidFill>
              </a:rPr>
              <a:t>SELECT</a:t>
            </a:r>
            <a:r>
              <a:rPr lang="en-GB"/>
              <a:t> COUNT(patient_ID) AS NumberOFTreatment</a:t>
            </a:r>
            <a:endParaRPr/>
          </a:p>
          <a:p>
            <a:pPr indent="0" lvl="0" marL="0" rtl="0" algn="l">
              <a:lnSpc>
                <a:spcPct val="150000"/>
              </a:lnSpc>
              <a:spcBef>
                <a:spcPts val="0"/>
              </a:spcBef>
              <a:spcAft>
                <a:spcPts val="0"/>
              </a:spcAft>
              <a:buNone/>
            </a:pPr>
            <a:r>
              <a:rPr lang="en-GB">
                <a:solidFill>
                  <a:srgbClr val="4A86E8"/>
                </a:solidFill>
              </a:rPr>
              <a:t>FROM</a:t>
            </a:r>
            <a:r>
              <a:rPr lang="en-GB"/>
              <a:t> Patient_Treatment	</a:t>
            </a:r>
            <a:endParaRPr/>
          </a:p>
          <a:p>
            <a:pPr indent="0" lvl="0" marL="0" rtl="0" algn="l">
              <a:lnSpc>
                <a:spcPct val="150000"/>
              </a:lnSpc>
              <a:spcBef>
                <a:spcPts val="0"/>
              </a:spcBef>
              <a:spcAft>
                <a:spcPts val="0"/>
              </a:spcAft>
              <a:buNone/>
            </a:pPr>
            <a:r>
              <a:rPr lang="en-GB">
                <a:solidFill>
                  <a:srgbClr val="4A86E8"/>
                </a:solidFill>
              </a:rPr>
              <a:t>WHERE</a:t>
            </a:r>
            <a:r>
              <a:rPr lang="en-GB"/>
              <a:t> Treatment_ID = 1;</a:t>
            </a:r>
            <a:endParaRPr>
              <a:solidFill>
                <a:srgbClr val="4A86E8"/>
              </a:solidFill>
            </a:endParaRPr>
          </a:p>
        </p:txBody>
      </p:sp>
      <p:sp>
        <p:nvSpPr>
          <p:cNvPr id="332" name="Google Shape;332;p38"/>
          <p:cNvSpPr/>
          <p:nvPr/>
        </p:nvSpPr>
        <p:spPr>
          <a:xfrm>
            <a:off x="323075" y="3354425"/>
            <a:ext cx="330600" cy="258600"/>
          </a:xfrm>
          <a:prstGeom prst="striped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8"/>
          <p:cNvSpPr txBox="1"/>
          <p:nvPr>
            <p:ph idx="1" type="body"/>
          </p:nvPr>
        </p:nvSpPr>
        <p:spPr>
          <a:xfrm>
            <a:off x="653775" y="3278825"/>
            <a:ext cx="1092600" cy="4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Result:</a:t>
            </a:r>
            <a:endParaRPr sz="1400"/>
          </a:p>
          <a:p>
            <a:pPr indent="0" lvl="0" marL="0" rtl="0" algn="l">
              <a:spcBef>
                <a:spcPts val="1600"/>
              </a:spcBef>
              <a:spcAft>
                <a:spcPts val="1600"/>
              </a:spcAft>
              <a:buNone/>
            </a:pPr>
            <a:r>
              <a:t/>
            </a:r>
            <a:endParaRPr/>
          </a:p>
        </p:txBody>
      </p:sp>
      <p:sp>
        <p:nvSpPr>
          <p:cNvPr id="334" name="Google Shape;334;p38"/>
          <p:cNvSpPr txBox="1"/>
          <p:nvPr/>
        </p:nvSpPr>
        <p:spPr>
          <a:xfrm>
            <a:off x="1135650" y="1712525"/>
            <a:ext cx="67203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Number of patients who got a root canal treatment:</a:t>
            </a:r>
            <a:endParaRPr/>
          </a:p>
          <a:p>
            <a:pPr indent="0" lvl="0" marL="0" rtl="0" algn="l">
              <a:spcBef>
                <a:spcPts val="0"/>
              </a:spcBef>
              <a:spcAft>
                <a:spcPts val="0"/>
              </a:spcAft>
              <a:buNone/>
            </a:pPr>
            <a:r>
              <a:t/>
            </a:r>
            <a:endParaRPr/>
          </a:p>
        </p:txBody>
      </p:sp>
      <p:pic>
        <p:nvPicPr>
          <p:cNvPr id="335" name="Google Shape;335;p38"/>
          <p:cNvPicPr preferRelativeResize="0"/>
          <p:nvPr/>
        </p:nvPicPr>
        <p:blipFill rotWithShape="1">
          <a:blip r:embed="rId3">
            <a:alphaModFix/>
          </a:blip>
          <a:srcRect b="29701" l="0" r="0" t="0"/>
          <a:stretch/>
        </p:blipFill>
        <p:spPr>
          <a:xfrm>
            <a:off x="1599825" y="3430625"/>
            <a:ext cx="4330006" cy="15181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Queries  </a:t>
            </a:r>
            <a:endParaRPr sz="800"/>
          </a:p>
        </p:txBody>
      </p:sp>
      <p:sp>
        <p:nvSpPr>
          <p:cNvPr id="341" name="Google Shape;341;p39"/>
          <p:cNvSpPr txBox="1"/>
          <p:nvPr>
            <p:ph idx="1" type="body"/>
          </p:nvPr>
        </p:nvSpPr>
        <p:spPr>
          <a:xfrm>
            <a:off x="653775" y="1712525"/>
            <a:ext cx="1092600" cy="4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SQL:</a:t>
            </a:r>
            <a:endParaRPr sz="1400"/>
          </a:p>
          <a:p>
            <a:pPr indent="0" lvl="0" marL="0" rtl="0" algn="l">
              <a:spcBef>
                <a:spcPts val="1600"/>
              </a:spcBef>
              <a:spcAft>
                <a:spcPts val="1600"/>
              </a:spcAft>
              <a:buNone/>
            </a:pPr>
            <a:r>
              <a:t/>
            </a:r>
            <a:endParaRPr/>
          </a:p>
        </p:txBody>
      </p:sp>
      <p:sp>
        <p:nvSpPr>
          <p:cNvPr id="342" name="Google Shape;342;p39"/>
          <p:cNvSpPr/>
          <p:nvPr/>
        </p:nvSpPr>
        <p:spPr>
          <a:xfrm>
            <a:off x="413025" y="1844225"/>
            <a:ext cx="268200" cy="146400"/>
          </a:xfrm>
          <a:prstGeom prst="round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rPr>
              <a:t>3</a:t>
            </a:r>
            <a:endParaRPr sz="1200">
              <a:solidFill>
                <a:srgbClr val="FFFFFF"/>
              </a:solidFill>
            </a:endParaRPr>
          </a:p>
        </p:txBody>
      </p:sp>
      <p:sp>
        <p:nvSpPr>
          <p:cNvPr id="343" name="Google Shape;343;p39"/>
          <p:cNvSpPr txBox="1"/>
          <p:nvPr/>
        </p:nvSpPr>
        <p:spPr>
          <a:xfrm>
            <a:off x="1441575" y="2068200"/>
            <a:ext cx="5214000" cy="1725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a:solidFill>
                  <a:srgbClr val="4A86E8"/>
                </a:solidFill>
              </a:rPr>
              <a:t>SELECT</a:t>
            </a:r>
            <a:r>
              <a:rPr lang="en-GB"/>
              <a:t> Doctor.Doctor_Name, Department.Department_name</a:t>
            </a:r>
            <a:endParaRPr/>
          </a:p>
          <a:p>
            <a:pPr indent="0" lvl="0" marL="0" rtl="0" algn="l">
              <a:lnSpc>
                <a:spcPct val="150000"/>
              </a:lnSpc>
              <a:spcBef>
                <a:spcPts val="0"/>
              </a:spcBef>
              <a:spcAft>
                <a:spcPts val="0"/>
              </a:spcAft>
              <a:buNone/>
            </a:pPr>
            <a:r>
              <a:rPr lang="en-GB">
                <a:solidFill>
                  <a:srgbClr val="4A86E8"/>
                </a:solidFill>
              </a:rPr>
              <a:t>FROM</a:t>
            </a:r>
            <a:r>
              <a:rPr lang="en-GB"/>
              <a:t> Doctor INNER JOIN Department ON Doctor.Department_ID = Department.Department_ID</a:t>
            </a:r>
            <a:endParaRPr/>
          </a:p>
          <a:p>
            <a:pPr indent="0" lvl="0" marL="0" rtl="0" algn="l">
              <a:lnSpc>
                <a:spcPct val="150000"/>
              </a:lnSpc>
              <a:spcBef>
                <a:spcPts val="0"/>
              </a:spcBef>
              <a:spcAft>
                <a:spcPts val="0"/>
              </a:spcAft>
              <a:buNone/>
            </a:pPr>
            <a:r>
              <a:rPr lang="en-GB">
                <a:solidFill>
                  <a:srgbClr val="4A86E8"/>
                </a:solidFill>
              </a:rPr>
              <a:t>WHERE</a:t>
            </a:r>
            <a:r>
              <a:rPr lang="en-GB"/>
              <a:t> Department.Department_Name = "Pediatrics";</a:t>
            </a:r>
            <a:endParaRPr>
              <a:solidFill>
                <a:srgbClr val="4A86E8"/>
              </a:solidFill>
            </a:endParaRPr>
          </a:p>
        </p:txBody>
      </p:sp>
      <p:sp>
        <p:nvSpPr>
          <p:cNvPr id="344" name="Google Shape;344;p39"/>
          <p:cNvSpPr/>
          <p:nvPr/>
        </p:nvSpPr>
        <p:spPr>
          <a:xfrm>
            <a:off x="323075" y="3354425"/>
            <a:ext cx="330600" cy="258600"/>
          </a:xfrm>
          <a:prstGeom prst="stripedRightArrow">
            <a:avLst>
              <a:gd fmla="val 50000" name="adj1"/>
              <a:gd fmla="val 50000" name="adj2"/>
            </a:avLst>
          </a:prstGeom>
          <a:solidFill>
            <a:srgbClr val="4A86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9"/>
          <p:cNvSpPr txBox="1"/>
          <p:nvPr>
            <p:ph idx="1" type="body"/>
          </p:nvPr>
        </p:nvSpPr>
        <p:spPr>
          <a:xfrm>
            <a:off x="653775" y="3278825"/>
            <a:ext cx="1092600" cy="40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t>Result:</a:t>
            </a:r>
            <a:endParaRPr sz="1400"/>
          </a:p>
          <a:p>
            <a:pPr indent="0" lvl="0" marL="0" rtl="0" algn="l">
              <a:spcBef>
                <a:spcPts val="1600"/>
              </a:spcBef>
              <a:spcAft>
                <a:spcPts val="1600"/>
              </a:spcAft>
              <a:buNone/>
            </a:pPr>
            <a:r>
              <a:t/>
            </a:r>
            <a:endParaRPr/>
          </a:p>
        </p:txBody>
      </p:sp>
      <p:sp>
        <p:nvSpPr>
          <p:cNvPr id="346" name="Google Shape;346;p39"/>
          <p:cNvSpPr txBox="1"/>
          <p:nvPr/>
        </p:nvSpPr>
        <p:spPr>
          <a:xfrm>
            <a:off x="1135650" y="1712525"/>
            <a:ext cx="6720300" cy="35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Find all Doctors who in the Pediatric department:</a:t>
            </a:r>
            <a:endParaRPr/>
          </a:p>
        </p:txBody>
      </p:sp>
      <p:pic>
        <p:nvPicPr>
          <p:cNvPr id="347" name="Google Shape;347;p39"/>
          <p:cNvPicPr preferRelativeResize="0"/>
          <p:nvPr/>
        </p:nvPicPr>
        <p:blipFill rotWithShape="1">
          <a:blip r:embed="rId3">
            <a:alphaModFix/>
          </a:blip>
          <a:srcRect b="12296" l="0" r="0" t="0"/>
          <a:stretch/>
        </p:blipFill>
        <p:spPr>
          <a:xfrm>
            <a:off x="1522275" y="3587474"/>
            <a:ext cx="4512975" cy="13091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681225" y="1196775"/>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Example Report </a:t>
            </a:r>
            <a:r>
              <a:rPr lang="en-GB">
                <a:solidFill>
                  <a:srgbClr val="000000"/>
                </a:solidFill>
              </a:rPr>
              <a:t>  </a:t>
            </a:r>
            <a:endParaRPr sz="800"/>
          </a:p>
        </p:txBody>
      </p:sp>
      <p:pic>
        <p:nvPicPr>
          <p:cNvPr id="353" name="Google Shape;353;p40"/>
          <p:cNvPicPr preferRelativeResize="0"/>
          <p:nvPr/>
        </p:nvPicPr>
        <p:blipFill>
          <a:blip r:embed="rId3">
            <a:alphaModFix/>
          </a:blip>
          <a:stretch>
            <a:fillRect/>
          </a:stretch>
        </p:blipFill>
        <p:spPr>
          <a:xfrm>
            <a:off x="2379550" y="1889375"/>
            <a:ext cx="6644775" cy="2715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57" name="Shape 357"/>
        <p:cNvGrpSpPr/>
        <p:nvPr/>
      </p:nvGrpSpPr>
      <p:grpSpPr>
        <a:xfrm>
          <a:off x="0" y="0"/>
          <a:ext cx="0" cy="0"/>
          <a:chOff x="0" y="0"/>
          <a:chExt cx="0" cy="0"/>
        </a:xfrm>
      </p:grpSpPr>
      <p:pic>
        <p:nvPicPr>
          <p:cNvPr id="358" name="Google Shape;358;p41"/>
          <p:cNvPicPr preferRelativeResize="0"/>
          <p:nvPr/>
        </p:nvPicPr>
        <p:blipFill rotWithShape="1">
          <a:blip r:embed="rId3">
            <a:alphaModFix amt="70000"/>
          </a:blip>
          <a:srcRect b="21951" l="43068" r="0" t="8887"/>
          <a:stretch/>
        </p:blipFill>
        <p:spPr>
          <a:xfrm>
            <a:off x="0" y="449900"/>
            <a:ext cx="9144000" cy="4760901"/>
          </a:xfrm>
          <a:prstGeom prst="rect">
            <a:avLst/>
          </a:prstGeom>
          <a:noFill/>
          <a:ln>
            <a:noFill/>
          </a:ln>
        </p:spPr>
      </p:pic>
      <p:sp>
        <p:nvSpPr>
          <p:cNvPr id="359" name="Google Shape;359;p41"/>
          <p:cNvSpPr/>
          <p:nvPr/>
        </p:nvSpPr>
        <p:spPr>
          <a:xfrm>
            <a:off x="0" y="2236650"/>
            <a:ext cx="4572000" cy="1187400"/>
          </a:xfrm>
          <a:prstGeom prst="round1Rect">
            <a:avLst>
              <a:gd fmla="val 16667" name="adj"/>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txBox="1"/>
          <p:nvPr>
            <p:ph idx="4294967295" type="title"/>
          </p:nvPr>
        </p:nvSpPr>
        <p:spPr>
          <a:xfrm>
            <a:off x="434025" y="2334000"/>
            <a:ext cx="5727300" cy="12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
        <p:nvSpPr>
          <p:cNvPr id="191" name="Google Shape;191;p20"/>
          <p:cNvSpPr txBox="1"/>
          <p:nvPr>
            <p:ph idx="1" type="body"/>
          </p:nvPr>
        </p:nvSpPr>
        <p:spPr>
          <a:xfrm>
            <a:off x="1295325" y="2002675"/>
            <a:ext cx="7284900" cy="1326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200"/>
              <a:t>River Edge Hospital located in New Jersey, Bergen county. They offer a comprehensive range of services to patients in a caring, culturally sensitive environment, accessing all of the specialties and resources.</a:t>
            </a:r>
            <a:r>
              <a:rPr lang="en-GB" sz="1200">
                <a:solidFill>
                  <a:srgbClr val="000000"/>
                </a:solidFill>
                <a:latin typeface="Arial"/>
                <a:ea typeface="Arial"/>
                <a:cs typeface="Arial"/>
                <a:sym typeface="Arial"/>
              </a:rPr>
              <a:t> </a:t>
            </a:r>
            <a:r>
              <a:rPr lang="en-GB" sz="1200"/>
              <a:t>It’s the only care facility in the town of River Edge that has 300 staff members with over 100 patients are admitted and registered every day. As a small local hospital that has limited staff members and large incoming patients daily maintain their database system is mandatory.</a:t>
            </a:r>
            <a:endParaRPr sz="1200"/>
          </a:p>
          <a:p>
            <a:pPr indent="0" lvl="0" marL="0" rtl="0" algn="l">
              <a:lnSpc>
                <a:spcPct val="150000"/>
              </a:lnSpc>
              <a:spcBef>
                <a:spcPts val="1600"/>
              </a:spcBef>
              <a:spcAft>
                <a:spcPts val="1600"/>
              </a:spcAft>
              <a:buNone/>
            </a:pPr>
            <a:r>
              <a:t/>
            </a:r>
            <a:endParaRPr sz="1200"/>
          </a:p>
        </p:txBody>
      </p:sp>
      <p:pic>
        <p:nvPicPr>
          <p:cNvPr id="192" name="Google Shape;192;p20"/>
          <p:cNvPicPr preferRelativeResize="0"/>
          <p:nvPr/>
        </p:nvPicPr>
        <p:blipFill rotWithShape="1">
          <a:blip r:embed="rId3">
            <a:alphaModFix/>
          </a:blip>
          <a:srcRect b="45764" l="0" r="0" t="25753"/>
          <a:stretch/>
        </p:blipFill>
        <p:spPr>
          <a:xfrm>
            <a:off x="0" y="3774450"/>
            <a:ext cx="9144000" cy="1388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 Description </a:t>
            </a:r>
            <a:endParaRPr/>
          </a:p>
        </p:txBody>
      </p:sp>
      <p:sp>
        <p:nvSpPr>
          <p:cNvPr id="198" name="Google Shape;198;p21"/>
          <p:cNvSpPr/>
          <p:nvPr/>
        </p:nvSpPr>
        <p:spPr>
          <a:xfrm>
            <a:off x="1400790" y="2181675"/>
            <a:ext cx="328800" cy="3288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9" name="Google Shape;199;p21"/>
          <p:cNvSpPr txBox="1"/>
          <p:nvPr>
            <p:ph idx="1" type="body"/>
          </p:nvPr>
        </p:nvSpPr>
        <p:spPr>
          <a:xfrm>
            <a:off x="1847700" y="2073775"/>
            <a:ext cx="2965200" cy="16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Operating on the old paper system is not very efficient or reliable. Has a lot of setbacks and problems to medical staff  &amp;  patients throughout the years.</a:t>
            </a:r>
            <a:endParaRPr sz="1100"/>
          </a:p>
          <a:p>
            <a:pPr indent="0" lvl="0" marL="0" rtl="0" algn="l">
              <a:spcBef>
                <a:spcPts val="1600"/>
              </a:spcBef>
              <a:spcAft>
                <a:spcPts val="1600"/>
              </a:spcAft>
              <a:buNone/>
            </a:pPr>
            <a:r>
              <a:t/>
            </a:r>
            <a:endParaRPr/>
          </a:p>
        </p:txBody>
      </p:sp>
      <p:sp>
        <p:nvSpPr>
          <p:cNvPr id="200" name="Google Shape;200;p21"/>
          <p:cNvSpPr/>
          <p:nvPr/>
        </p:nvSpPr>
        <p:spPr>
          <a:xfrm>
            <a:off x="1400790" y="3473275"/>
            <a:ext cx="328800" cy="3288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1" name="Google Shape;201;p21"/>
          <p:cNvSpPr txBox="1"/>
          <p:nvPr>
            <p:ph idx="1" type="body"/>
          </p:nvPr>
        </p:nvSpPr>
        <p:spPr>
          <a:xfrm>
            <a:off x="1847700" y="3399650"/>
            <a:ext cx="2832900" cy="171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The </a:t>
            </a:r>
            <a:r>
              <a:rPr lang="en-GB"/>
              <a:t>process of the old system  is very time consuming that will not be helpful in an environment where time is extremely valuable.</a:t>
            </a:r>
            <a:endParaRPr sz="1100"/>
          </a:p>
        </p:txBody>
      </p:sp>
      <p:sp>
        <p:nvSpPr>
          <p:cNvPr id="202" name="Google Shape;202;p21"/>
          <p:cNvSpPr/>
          <p:nvPr/>
        </p:nvSpPr>
        <p:spPr>
          <a:xfrm>
            <a:off x="5090809" y="2181675"/>
            <a:ext cx="328800" cy="3288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3" name="Google Shape;203;p21"/>
          <p:cNvSpPr txBox="1"/>
          <p:nvPr>
            <p:ph idx="1" type="body"/>
          </p:nvPr>
        </p:nvSpPr>
        <p:spPr>
          <a:xfrm>
            <a:off x="5536100" y="2073775"/>
            <a:ext cx="2882100" cy="139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a:t>
            </a:r>
            <a:r>
              <a:rPr lang="en-GB"/>
              <a:t>ld sys is not a user-friendly or easy to use system. Records of inpatient and outpatient are not easily tracked and get overlapped.</a:t>
            </a:r>
            <a:endParaRPr sz="1100"/>
          </a:p>
          <a:p>
            <a:pPr indent="0" lvl="0" marL="0" rtl="0" algn="l">
              <a:spcBef>
                <a:spcPts val="1600"/>
              </a:spcBef>
              <a:spcAft>
                <a:spcPts val="1600"/>
              </a:spcAft>
              <a:buNone/>
            </a:pPr>
            <a:r>
              <a:t/>
            </a:r>
            <a:endParaRPr sz="1100"/>
          </a:p>
        </p:txBody>
      </p:sp>
      <p:sp>
        <p:nvSpPr>
          <p:cNvPr id="204" name="Google Shape;204;p21"/>
          <p:cNvSpPr/>
          <p:nvPr/>
        </p:nvSpPr>
        <p:spPr>
          <a:xfrm>
            <a:off x="5090809" y="3399650"/>
            <a:ext cx="328800" cy="328800"/>
          </a:xfrm>
          <a:prstGeom prst="ellipse">
            <a:avLst/>
          </a:prstGeom>
          <a:solidFill>
            <a:srgbClr val="6D9E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5" name="Google Shape;205;p21"/>
          <p:cNvSpPr txBox="1"/>
          <p:nvPr>
            <p:ph idx="1" type="body"/>
          </p:nvPr>
        </p:nvSpPr>
        <p:spPr>
          <a:xfrm>
            <a:off x="5560700" y="3399650"/>
            <a:ext cx="2965200" cy="157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a:t>
            </a:r>
            <a:r>
              <a:rPr lang="en-GB"/>
              <a:t>arge number of patients, doctors &amp; staff members make data processing more crucial to be organized in a system that will make it easy to access.</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09" name="Shape 209"/>
        <p:cNvGrpSpPr/>
        <p:nvPr/>
      </p:nvGrpSpPr>
      <p:grpSpPr>
        <a:xfrm>
          <a:off x="0" y="0"/>
          <a:ext cx="0" cy="0"/>
          <a:chOff x="0" y="0"/>
          <a:chExt cx="0" cy="0"/>
        </a:xfrm>
      </p:grpSpPr>
      <p:sp>
        <p:nvSpPr>
          <p:cNvPr id="210" name="Google Shape;21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 &amp; Solution</a:t>
            </a:r>
            <a:endParaRPr sz="1200"/>
          </a:p>
        </p:txBody>
      </p:sp>
      <p:sp>
        <p:nvSpPr>
          <p:cNvPr id="211" name="Google Shape;211;p22"/>
          <p:cNvSpPr txBox="1"/>
          <p:nvPr>
            <p:ph idx="1" type="body"/>
          </p:nvPr>
        </p:nvSpPr>
        <p:spPr>
          <a:xfrm>
            <a:off x="729450" y="1785550"/>
            <a:ext cx="7688700" cy="3056400"/>
          </a:xfrm>
          <a:prstGeom prst="rect">
            <a:avLst/>
          </a:prstGeom>
        </p:spPr>
        <p:txBody>
          <a:bodyPr anchorCtr="0" anchor="t" bIns="91425" lIns="91425" spcFirstLastPara="1" rIns="91425" wrap="square" tIns="91425">
            <a:noAutofit/>
          </a:bodyPr>
          <a:lstStyle/>
          <a:p>
            <a:pPr indent="-311150" lvl="0" marL="457200" rtl="0" algn="l">
              <a:lnSpc>
                <a:spcPct val="100000"/>
              </a:lnSpc>
              <a:spcBef>
                <a:spcPts val="0"/>
              </a:spcBef>
              <a:spcAft>
                <a:spcPts val="0"/>
              </a:spcAft>
              <a:buClr>
                <a:srgbClr val="F3F3F3"/>
              </a:buClr>
              <a:buSzPts val="1300"/>
              <a:buChar char="❏"/>
            </a:pPr>
            <a:r>
              <a:rPr lang="en-GB">
                <a:solidFill>
                  <a:srgbClr val="F3F3F3"/>
                </a:solidFill>
              </a:rPr>
              <a:t>The main goal of automating hospital systems is to minimize the paperwork as minimum as possible. </a:t>
            </a:r>
            <a:endParaRPr>
              <a:solidFill>
                <a:srgbClr val="F3F3F3"/>
              </a:solidFill>
            </a:endParaRPr>
          </a:p>
          <a:p>
            <a:pPr indent="-311150" lvl="0" marL="457200" rtl="0" algn="l">
              <a:lnSpc>
                <a:spcPct val="100000"/>
              </a:lnSpc>
              <a:spcBef>
                <a:spcPts val="1600"/>
              </a:spcBef>
              <a:spcAft>
                <a:spcPts val="0"/>
              </a:spcAft>
              <a:buClr>
                <a:srgbClr val="F3F3F3"/>
              </a:buClr>
              <a:buSzPts val="1300"/>
              <a:buChar char="❏"/>
            </a:pPr>
            <a:r>
              <a:rPr lang="en-GB">
                <a:solidFill>
                  <a:srgbClr val="F3F3F3"/>
                </a:solidFill>
              </a:rPr>
              <a:t>Hospitals need a system that will enable their management to make effective and efficient decisions.</a:t>
            </a:r>
            <a:endParaRPr>
              <a:solidFill>
                <a:srgbClr val="F3F3F3"/>
              </a:solidFill>
            </a:endParaRPr>
          </a:p>
          <a:p>
            <a:pPr indent="-311150" lvl="0" marL="457200" rtl="0" algn="l">
              <a:lnSpc>
                <a:spcPct val="100000"/>
              </a:lnSpc>
              <a:spcBef>
                <a:spcPts val="1600"/>
              </a:spcBef>
              <a:spcAft>
                <a:spcPts val="0"/>
              </a:spcAft>
              <a:buClr>
                <a:srgbClr val="F3F3F3"/>
              </a:buClr>
              <a:buSzPts val="1300"/>
              <a:buChar char="❏"/>
            </a:pPr>
            <a:r>
              <a:rPr lang="en-GB">
                <a:solidFill>
                  <a:srgbClr val="F3F3F3"/>
                </a:solidFill>
              </a:rPr>
              <a:t>Help to easily track patients data, type of treatment they got. Also helps doctors to track their treated patients data. </a:t>
            </a:r>
            <a:endParaRPr>
              <a:solidFill>
                <a:srgbClr val="F3F3F3"/>
              </a:solidFill>
            </a:endParaRPr>
          </a:p>
          <a:p>
            <a:pPr indent="-311150" lvl="0" marL="457200" rtl="0" algn="l">
              <a:lnSpc>
                <a:spcPct val="100000"/>
              </a:lnSpc>
              <a:spcBef>
                <a:spcPts val="1600"/>
              </a:spcBef>
              <a:spcAft>
                <a:spcPts val="0"/>
              </a:spcAft>
              <a:buClr>
                <a:srgbClr val="F3F3F3"/>
              </a:buClr>
              <a:buSzPts val="1300"/>
              <a:buChar char="❏"/>
            </a:pPr>
            <a:r>
              <a:rPr lang="en-GB">
                <a:solidFill>
                  <a:srgbClr val="F3F3F3"/>
                </a:solidFill>
              </a:rPr>
              <a:t>Help in maintaining patient’s information, arranging doctors &amp; nurses’ schedule, accessing patient’s records. </a:t>
            </a:r>
            <a:endParaRPr>
              <a:solidFill>
                <a:srgbClr val="F3F3F3"/>
              </a:solidFill>
            </a:endParaRPr>
          </a:p>
          <a:p>
            <a:pPr indent="-311150" lvl="0" marL="457200" rtl="0" algn="l">
              <a:lnSpc>
                <a:spcPct val="100000"/>
              </a:lnSpc>
              <a:spcBef>
                <a:spcPts val="1600"/>
              </a:spcBef>
              <a:spcAft>
                <a:spcPts val="0"/>
              </a:spcAft>
              <a:buClr>
                <a:srgbClr val="F3F3F3"/>
              </a:buClr>
              <a:buSzPts val="1300"/>
              <a:buChar char="❏"/>
            </a:pPr>
            <a:r>
              <a:rPr lang="en-GB">
                <a:solidFill>
                  <a:srgbClr val="F3F3F3"/>
                </a:solidFill>
              </a:rPr>
              <a:t>Also help patients to access their medical files, lab results and information about their case and diagnosis. </a:t>
            </a:r>
            <a:endParaRPr>
              <a:solidFill>
                <a:srgbClr val="F3F3F3"/>
              </a:solidFill>
            </a:endParaRPr>
          </a:p>
          <a:p>
            <a:pPr indent="0" lvl="0" marL="0" rtl="0" algn="l">
              <a:lnSpc>
                <a:spcPct val="100000"/>
              </a:lnSpc>
              <a:spcBef>
                <a:spcPts val="1600"/>
              </a:spcBef>
              <a:spcAft>
                <a:spcPts val="0"/>
              </a:spcAft>
              <a:buNone/>
            </a:pPr>
            <a:r>
              <a:t/>
            </a:r>
            <a:endParaRPr sz="1100">
              <a:solidFill>
                <a:srgbClr val="F3F3F3"/>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Defining Entities and Attributes</a:t>
            </a:r>
            <a:endParaRPr/>
          </a:p>
        </p:txBody>
      </p:sp>
      <p:pic>
        <p:nvPicPr>
          <p:cNvPr id="217" name="Google Shape;217;p23"/>
          <p:cNvPicPr preferRelativeResize="0"/>
          <p:nvPr/>
        </p:nvPicPr>
        <p:blipFill rotWithShape="1">
          <a:blip r:embed="rId3">
            <a:alphaModFix/>
          </a:blip>
          <a:srcRect b="57265" l="0" r="0" t="-809"/>
          <a:stretch/>
        </p:blipFill>
        <p:spPr>
          <a:xfrm>
            <a:off x="1800" y="3761675"/>
            <a:ext cx="9144000" cy="1381825"/>
          </a:xfrm>
          <a:prstGeom prst="rect">
            <a:avLst/>
          </a:prstGeom>
          <a:noFill/>
          <a:ln>
            <a:noFill/>
          </a:ln>
        </p:spPr>
      </p:pic>
      <p:sp>
        <p:nvSpPr>
          <p:cNvPr id="218" name="Google Shape;218;p23"/>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1200"/>
              </a:spcAft>
              <a:buNone/>
            </a:pPr>
            <a:r>
              <a:rPr lang="en-GB" sz="1200">
                <a:solidFill>
                  <a:srgbClr val="000000"/>
                </a:solidFill>
                <a:latin typeface="Arial"/>
                <a:ea typeface="Arial"/>
                <a:cs typeface="Arial"/>
                <a:sym typeface="Arial"/>
              </a:rPr>
              <a:t>An Entity Relationship Model (ERM) is the result of systematic analysis to define and describe what is important to process in an area of business. However, it does not define the business processes; it only presents a business data schema in graphical form. Also, ERM defines a data or information structure implemented in a database, typically a relational database. Through graphic visualization, Entity Relationship diagram shows the various entities and relations between entities.</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222" name="Shape 222"/>
        <p:cNvGrpSpPr/>
        <p:nvPr/>
      </p:nvGrpSpPr>
      <p:grpSpPr>
        <a:xfrm>
          <a:off x="0" y="0"/>
          <a:ext cx="0" cy="0"/>
          <a:chOff x="0" y="0"/>
          <a:chExt cx="0" cy="0"/>
        </a:xfrm>
      </p:grpSpPr>
      <p:sp>
        <p:nvSpPr>
          <p:cNvPr id="223" name="Google Shape;223;p24"/>
          <p:cNvSpPr txBox="1"/>
          <p:nvPr>
            <p:ph idx="4294967295" type="title"/>
          </p:nvPr>
        </p:nvSpPr>
        <p:spPr>
          <a:xfrm>
            <a:off x="357675" y="76200"/>
            <a:ext cx="7688400" cy="31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highlight>
                  <a:srgbClr val="FFFFFF"/>
                </a:highlight>
              </a:rPr>
              <a:t> Classes and Attributes from Hospital Management System</a:t>
            </a:r>
            <a:endParaRPr sz="1100">
              <a:highlight>
                <a:srgbClr val="FFFFFF"/>
              </a:highlight>
            </a:endParaRPr>
          </a:p>
        </p:txBody>
      </p:sp>
      <p:pic>
        <p:nvPicPr>
          <p:cNvPr id="224" name="Google Shape;224;p24"/>
          <p:cNvPicPr preferRelativeResize="0"/>
          <p:nvPr/>
        </p:nvPicPr>
        <p:blipFill>
          <a:blip r:embed="rId3">
            <a:alphaModFix/>
          </a:blip>
          <a:stretch>
            <a:fillRect/>
          </a:stretch>
        </p:blipFill>
        <p:spPr>
          <a:xfrm>
            <a:off x="486525" y="478350"/>
            <a:ext cx="7559558" cy="4447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5"/>
          <p:cNvSpPr txBox="1"/>
          <p:nvPr>
            <p:ph type="title"/>
          </p:nvPr>
        </p:nvSpPr>
        <p:spPr>
          <a:xfrm>
            <a:off x="578325" y="1318650"/>
            <a:ext cx="4144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to One Relationship </a:t>
            </a:r>
            <a:r>
              <a:rPr lang="en-GB"/>
              <a:t> </a:t>
            </a:r>
            <a:endParaRPr/>
          </a:p>
          <a:p>
            <a:pPr indent="0" lvl="0" marL="0" rtl="0" algn="l">
              <a:spcBef>
                <a:spcPts val="0"/>
              </a:spcBef>
              <a:spcAft>
                <a:spcPts val="0"/>
              </a:spcAft>
              <a:buNone/>
            </a:pPr>
            <a:r>
              <a:rPr lang="en-GB">
                <a:solidFill>
                  <a:srgbClr val="6D9EEB"/>
                </a:solidFill>
              </a:rPr>
              <a:t>1 : </a:t>
            </a:r>
            <a:r>
              <a:rPr lang="en-GB">
                <a:solidFill>
                  <a:srgbClr val="6D9EEB"/>
                </a:solidFill>
              </a:rPr>
              <a:t>1</a:t>
            </a:r>
            <a:endParaRPr>
              <a:solidFill>
                <a:srgbClr val="6D9EEB"/>
              </a:solidFill>
            </a:endParaRPr>
          </a:p>
        </p:txBody>
      </p:sp>
      <p:sp>
        <p:nvSpPr>
          <p:cNvPr id="230" name="Google Shape;230;p25"/>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solidFill>
                  <a:srgbClr val="000000"/>
                </a:solidFill>
              </a:rPr>
              <a:t>A one-to-one relationship is a type of cardinality that refers to the relationship between two entities A and B in which </a:t>
            </a:r>
            <a:r>
              <a:rPr i="1" lang="en-GB" sz="1100">
                <a:solidFill>
                  <a:srgbClr val="000000"/>
                </a:solidFill>
              </a:rPr>
              <a:t>one element of A may only be linked to one element of B</a:t>
            </a:r>
            <a:r>
              <a:rPr lang="en-GB" sz="1100">
                <a:solidFill>
                  <a:srgbClr val="000000"/>
                </a:solidFill>
              </a:rPr>
              <a:t>, and vice versa. For instance, think of A as the set of all countries, and B as the set of all their capital city. Any country from A can and must have only one capital city from B, and vice versa.</a:t>
            </a:r>
            <a:endParaRPr sz="1100">
              <a:solidFill>
                <a:srgbClr val="000000"/>
              </a:solidFill>
            </a:endParaRPr>
          </a:p>
          <a:p>
            <a:pPr indent="0" lvl="0" marL="0" rtl="0" algn="l">
              <a:lnSpc>
                <a:spcPct val="150000"/>
              </a:lnSpc>
              <a:spcBef>
                <a:spcPts val="1600"/>
              </a:spcBef>
              <a:spcAft>
                <a:spcPts val="1200"/>
              </a:spcAft>
              <a:buNone/>
            </a:pPr>
            <a:r>
              <a:rPr b="1" lang="en-GB" sz="1100">
                <a:solidFill>
                  <a:srgbClr val="000000"/>
                </a:solidFill>
              </a:rPr>
              <a:t>In this database, no relationship is a one to one relationship.</a:t>
            </a:r>
            <a:endParaRPr b="1" sz="1100"/>
          </a:p>
        </p:txBody>
      </p:sp>
      <p:pic>
        <p:nvPicPr>
          <p:cNvPr id="231" name="Google Shape;231;p25"/>
          <p:cNvPicPr preferRelativeResize="0"/>
          <p:nvPr/>
        </p:nvPicPr>
        <p:blipFill rotWithShape="1">
          <a:blip r:embed="rId3">
            <a:alphaModFix/>
          </a:blip>
          <a:srcRect b="0" l="16528" r="6842" t="0"/>
          <a:stretch/>
        </p:blipFill>
        <p:spPr>
          <a:xfrm>
            <a:off x="4733950" y="489175"/>
            <a:ext cx="5349797" cy="46543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26"/>
          <p:cNvSpPr txBox="1"/>
          <p:nvPr>
            <p:ph type="title"/>
          </p:nvPr>
        </p:nvSpPr>
        <p:spPr>
          <a:xfrm>
            <a:off x="578325" y="1318650"/>
            <a:ext cx="47967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to Many Relationships</a:t>
            </a:r>
            <a:endParaRPr/>
          </a:p>
          <a:p>
            <a:pPr indent="0" lvl="0" marL="0" rtl="0" algn="l">
              <a:spcBef>
                <a:spcPts val="0"/>
              </a:spcBef>
              <a:spcAft>
                <a:spcPts val="0"/>
              </a:spcAft>
              <a:buNone/>
            </a:pPr>
            <a:r>
              <a:rPr lang="en-GB">
                <a:solidFill>
                  <a:srgbClr val="6D9EEB"/>
                </a:solidFill>
              </a:rPr>
              <a:t>1 : N</a:t>
            </a:r>
            <a:endParaRPr>
              <a:solidFill>
                <a:srgbClr val="6D9EEB"/>
              </a:solidFill>
            </a:endParaRPr>
          </a:p>
        </p:txBody>
      </p:sp>
      <p:sp>
        <p:nvSpPr>
          <p:cNvPr id="237" name="Google Shape;237;p26"/>
          <p:cNvSpPr txBox="1"/>
          <p:nvPr>
            <p:ph idx="1" type="body"/>
          </p:nvPr>
        </p:nvSpPr>
        <p:spPr>
          <a:xfrm>
            <a:off x="578325" y="2229300"/>
            <a:ext cx="54768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 one-to-many relationship is a type of cardinality that refers to the relationship between two entities A and B in which </a:t>
            </a:r>
            <a:r>
              <a:rPr i="1" lang="en-GB" sz="1100"/>
              <a:t>an element of A may be linked to many elements of B</a:t>
            </a:r>
            <a:r>
              <a:rPr lang="en-GB" sz="1100"/>
              <a:t>, but a member of B is linked to only one element of A. For instance, think of A as mother, and B as kids. A mother can have many kids, but a kid can only have one mother.</a:t>
            </a:r>
            <a:endParaRPr sz="1100"/>
          </a:p>
          <a:p>
            <a:pPr indent="-298450" lvl="0" marL="457200" rtl="0" algn="l">
              <a:lnSpc>
                <a:spcPct val="150000"/>
              </a:lnSpc>
              <a:spcBef>
                <a:spcPts val="1600"/>
              </a:spcBef>
              <a:spcAft>
                <a:spcPts val="0"/>
              </a:spcAft>
              <a:buClr>
                <a:srgbClr val="000000"/>
              </a:buClr>
              <a:buSzPts val="1100"/>
              <a:buFont typeface="Arial"/>
              <a:buChar char="❖"/>
            </a:pPr>
            <a:r>
              <a:rPr lang="en-GB" sz="1100">
                <a:solidFill>
                  <a:srgbClr val="000000"/>
                </a:solidFill>
              </a:rPr>
              <a:t>PATIENT </a:t>
            </a:r>
            <a:r>
              <a:rPr b="1" lang="en-GB" sz="1100">
                <a:solidFill>
                  <a:srgbClr val="6D9EEB"/>
                </a:solidFill>
              </a:rPr>
              <a:t>1 : N</a:t>
            </a:r>
            <a:r>
              <a:rPr lang="en-GB" sz="1100">
                <a:solidFill>
                  <a:srgbClr val="000000"/>
                </a:solidFill>
              </a:rPr>
              <a:t> APPOINTMENT</a:t>
            </a:r>
            <a:endParaRPr sz="1100">
              <a:solidFill>
                <a:srgbClr val="000000"/>
              </a:solidFill>
            </a:endParaRPr>
          </a:p>
          <a:p>
            <a:pPr indent="-298450" lvl="0" marL="457200" rtl="0" algn="l">
              <a:lnSpc>
                <a:spcPct val="150000"/>
              </a:lnSpc>
              <a:spcBef>
                <a:spcPts val="0"/>
              </a:spcBef>
              <a:spcAft>
                <a:spcPts val="0"/>
              </a:spcAft>
              <a:buClr>
                <a:srgbClr val="000000"/>
              </a:buClr>
              <a:buSzPts val="1100"/>
              <a:buChar char="❖"/>
            </a:pPr>
            <a:r>
              <a:rPr lang="en-GB" sz="1100">
                <a:solidFill>
                  <a:srgbClr val="000000"/>
                </a:solidFill>
              </a:rPr>
              <a:t>DOCTOR </a:t>
            </a:r>
            <a:r>
              <a:rPr b="1" lang="en-GB" sz="1100">
                <a:solidFill>
                  <a:srgbClr val="6D9EEB"/>
                </a:solidFill>
              </a:rPr>
              <a:t>1 : N</a:t>
            </a:r>
            <a:r>
              <a:rPr lang="en-GB" sz="1100">
                <a:solidFill>
                  <a:srgbClr val="000000"/>
                </a:solidFill>
              </a:rPr>
              <a:t> APPOINTMENT</a:t>
            </a:r>
            <a:endParaRPr sz="1100">
              <a:solidFill>
                <a:srgbClr val="000000"/>
              </a:solidFill>
            </a:endParaRPr>
          </a:p>
          <a:p>
            <a:pPr indent="-298450" lvl="0" marL="457200" rtl="0" algn="l">
              <a:lnSpc>
                <a:spcPct val="150000"/>
              </a:lnSpc>
              <a:spcBef>
                <a:spcPts val="0"/>
              </a:spcBef>
              <a:spcAft>
                <a:spcPts val="0"/>
              </a:spcAft>
              <a:buClr>
                <a:srgbClr val="000000"/>
              </a:buClr>
              <a:buSzPts val="1100"/>
              <a:buChar char="❖"/>
            </a:pPr>
            <a:r>
              <a:rPr lang="en-GB" sz="1100">
                <a:solidFill>
                  <a:srgbClr val="000000"/>
                </a:solidFill>
              </a:rPr>
              <a:t>DEPARTMENT </a:t>
            </a:r>
            <a:r>
              <a:rPr b="1" lang="en-GB" sz="1100">
                <a:solidFill>
                  <a:srgbClr val="6D9EEB"/>
                </a:solidFill>
              </a:rPr>
              <a:t>1 : N</a:t>
            </a:r>
            <a:r>
              <a:rPr lang="en-GB" sz="1100">
                <a:solidFill>
                  <a:srgbClr val="000000"/>
                </a:solidFill>
              </a:rPr>
              <a:t> DOCTOR</a:t>
            </a:r>
            <a:endParaRPr sz="1100">
              <a:solidFill>
                <a:srgbClr val="000000"/>
              </a:solidFill>
            </a:endParaRPr>
          </a:p>
          <a:p>
            <a:pPr indent="-298450" lvl="0" marL="457200" rtl="0" algn="l">
              <a:lnSpc>
                <a:spcPct val="150000"/>
              </a:lnSpc>
              <a:spcBef>
                <a:spcPts val="0"/>
              </a:spcBef>
              <a:spcAft>
                <a:spcPts val="0"/>
              </a:spcAft>
              <a:buClr>
                <a:srgbClr val="000000"/>
              </a:buClr>
              <a:buSzPts val="1100"/>
              <a:buChar char="❖"/>
            </a:pPr>
            <a:r>
              <a:rPr lang="en-GB" sz="1100">
                <a:solidFill>
                  <a:srgbClr val="000000"/>
                </a:solidFill>
              </a:rPr>
              <a:t>PATIENT </a:t>
            </a:r>
            <a:r>
              <a:rPr b="1" lang="en-GB" sz="1100">
                <a:solidFill>
                  <a:srgbClr val="6D9EEB"/>
                </a:solidFill>
              </a:rPr>
              <a:t>1 : N</a:t>
            </a:r>
            <a:r>
              <a:rPr lang="en-GB" sz="1100">
                <a:solidFill>
                  <a:srgbClr val="000000"/>
                </a:solidFill>
              </a:rPr>
              <a:t> PATIENT_RECORD</a:t>
            </a:r>
            <a:endParaRPr sz="1100">
              <a:solidFill>
                <a:srgbClr val="000000"/>
              </a:solidFill>
            </a:endParaRPr>
          </a:p>
          <a:p>
            <a:pPr indent="-298450" lvl="0" marL="457200" rtl="0" algn="l">
              <a:lnSpc>
                <a:spcPct val="150000"/>
              </a:lnSpc>
              <a:spcBef>
                <a:spcPts val="0"/>
              </a:spcBef>
              <a:spcAft>
                <a:spcPts val="0"/>
              </a:spcAft>
              <a:buClr>
                <a:srgbClr val="000000"/>
              </a:buClr>
              <a:buSzPts val="1100"/>
              <a:buChar char="❖"/>
            </a:pPr>
            <a:r>
              <a:rPr lang="en-GB" sz="1100">
                <a:solidFill>
                  <a:srgbClr val="000000"/>
                </a:solidFill>
              </a:rPr>
              <a:t>MEDICINE </a:t>
            </a:r>
            <a:r>
              <a:rPr b="1" lang="en-GB" sz="1100">
                <a:solidFill>
                  <a:srgbClr val="6D9EEB"/>
                </a:solidFill>
              </a:rPr>
              <a:t>1 : N</a:t>
            </a:r>
            <a:r>
              <a:rPr lang="en-GB" sz="1100">
                <a:solidFill>
                  <a:srgbClr val="000000"/>
                </a:solidFill>
              </a:rPr>
              <a:t> PATIENT_RECORD</a:t>
            </a:r>
            <a:endParaRPr sz="1100">
              <a:solidFill>
                <a:srgbClr val="000000"/>
              </a:solidFill>
            </a:endParaRPr>
          </a:p>
          <a:p>
            <a:pPr indent="-298450" lvl="0" marL="457200" rtl="0" algn="l">
              <a:lnSpc>
                <a:spcPct val="150000"/>
              </a:lnSpc>
              <a:spcBef>
                <a:spcPts val="0"/>
              </a:spcBef>
              <a:spcAft>
                <a:spcPts val="0"/>
              </a:spcAft>
              <a:buClr>
                <a:srgbClr val="000000"/>
              </a:buClr>
              <a:buSzPts val="1100"/>
              <a:buChar char="❖"/>
            </a:pPr>
            <a:r>
              <a:rPr lang="en-GB" sz="1100">
                <a:solidFill>
                  <a:srgbClr val="000000"/>
                </a:solidFill>
              </a:rPr>
              <a:t>TREATMENT </a:t>
            </a:r>
            <a:r>
              <a:rPr b="1" lang="en-GB" sz="1100">
                <a:solidFill>
                  <a:srgbClr val="6D9EEB"/>
                </a:solidFill>
              </a:rPr>
              <a:t>1 : N</a:t>
            </a:r>
            <a:r>
              <a:rPr lang="en-GB" sz="1100">
                <a:solidFill>
                  <a:srgbClr val="000000"/>
                </a:solidFill>
              </a:rPr>
              <a:t> PATIENT_RECORD</a:t>
            </a:r>
            <a:endParaRPr sz="1100">
              <a:solidFill>
                <a:srgbClr val="000000"/>
              </a:solidFill>
            </a:endParaRPr>
          </a:p>
          <a:p>
            <a:pPr indent="-298450" lvl="0" marL="457200" rtl="0" algn="l">
              <a:lnSpc>
                <a:spcPct val="150000"/>
              </a:lnSpc>
              <a:spcBef>
                <a:spcPts val="0"/>
              </a:spcBef>
              <a:spcAft>
                <a:spcPts val="0"/>
              </a:spcAft>
              <a:buClr>
                <a:srgbClr val="000000"/>
              </a:buClr>
              <a:buSzPts val="1100"/>
              <a:buChar char="❖"/>
            </a:pPr>
            <a:r>
              <a:rPr lang="en-GB" sz="1100">
                <a:solidFill>
                  <a:srgbClr val="000000"/>
                </a:solidFill>
              </a:rPr>
              <a:t>DOCTOR</a:t>
            </a:r>
            <a:r>
              <a:rPr lang="en-GB" sz="1100">
                <a:solidFill>
                  <a:srgbClr val="000000"/>
                </a:solidFill>
              </a:rPr>
              <a:t> </a:t>
            </a:r>
            <a:r>
              <a:rPr b="1" lang="en-GB" sz="1100">
                <a:solidFill>
                  <a:srgbClr val="6D9EEB"/>
                </a:solidFill>
              </a:rPr>
              <a:t>1 : N</a:t>
            </a:r>
            <a:r>
              <a:rPr lang="en-GB" sz="1100">
                <a:solidFill>
                  <a:srgbClr val="000000"/>
                </a:solidFill>
              </a:rPr>
              <a:t> PATIENT_RECORD</a:t>
            </a:r>
            <a:endParaRPr sz="1100">
              <a:solidFill>
                <a:srgbClr val="000000"/>
              </a:solidFill>
            </a:endParaRPr>
          </a:p>
        </p:txBody>
      </p:sp>
      <p:pic>
        <p:nvPicPr>
          <p:cNvPr id="238" name="Google Shape;238;p26"/>
          <p:cNvPicPr preferRelativeResize="0"/>
          <p:nvPr/>
        </p:nvPicPr>
        <p:blipFill rotWithShape="1">
          <a:blip r:embed="rId3">
            <a:alphaModFix/>
          </a:blip>
          <a:srcRect b="15647" l="42770" r="19127" t="0"/>
          <a:stretch/>
        </p:blipFill>
        <p:spPr>
          <a:xfrm>
            <a:off x="6055125" y="479950"/>
            <a:ext cx="3211773" cy="474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